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6" r:id="rId2"/>
    <p:sldId id="259" r:id="rId3"/>
    <p:sldId id="257" r:id="rId4"/>
    <p:sldId id="264" r:id="rId5"/>
    <p:sldId id="284" r:id="rId6"/>
    <p:sldId id="285" r:id="rId7"/>
    <p:sldId id="286" r:id="rId8"/>
    <p:sldId id="287" r:id="rId9"/>
    <p:sldId id="288" r:id="rId10"/>
    <p:sldId id="289" r:id="rId11"/>
    <p:sldId id="290" r:id="rId12"/>
    <p:sldId id="291" r:id="rId13"/>
    <p:sldId id="292" r:id="rId14"/>
    <p:sldId id="293" r:id="rId15"/>
    <p:sldId id="263" r:id="rId16"/>
    <p:sldId id="260" r:id="rId17"/>
    <p:sldId id="294" r:id="rId18"/>
    <p:sldId id="307" r:id="rId19"/>
    <p:sldId id="300" r:id="rId20"/>
    <p:sldId id="308" r:id="rId21"/>
    <p:sldId id="309" r:id="rId22"/>
    <p:sldId id="314" r:id="rId23"/>
    <p:sldId id="315" r:id="rId24"/>
    <p:sldId id="316" r:id="rId25"/>
    <p:sldId id="317" r:id="rId26"/>
    <p:sldId id="310" r:id="rId27"/>
    <p:sldId id="296" r:id="rId28"/>
    <p:sldId id="301" r:id="rId29"/>
    <p:sldId id="302" r:id="rId30"/>
    <p:sldId id="261" r:id="rId31"/>
    <p:sldId id="268" r:id="rId32"/>
    <p:sldId id="262" r:id="rId33"/>
    <p:sldId id="275" r:id="rId34"/>
    <p:sldId id="303" r:id="rId35"/>
    <p:sldId id="304" r:id="rId36"/>
    <p:sldId id="305" r:id="rId37"/>
    <p:sldId id="306" r:id="rId38"/>
    <p:sldId id="282" r:id="rId39"/>
  </p:sldIdLst>
  <p:sldSz cx="12192000" cy="6858000"/>
  <p:notesSz cx="6858000" cy="9144000"/>
  <p:custDataLst>
    <p:tags r:id="rId4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4F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9" autoAdjust="0"/>
    <p:restoredTop sz="94660"/>
  </p:normalViewPr>
  <p:slideViewPr>
    <p:cSldViewPr snapToGrid="0">
      <p:cViewPr varScale="1">
        <p:scale>
          <a:sx n="93" d="100"/>
          <a:sy n="93" d="100"/>
        </p:scale>
        <p:origin x="240" y="6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tags" Target="tags/tag1.xml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D371F4-B49E-4375-B4EB-31B3EAF04CFE}" type="datetimeFigureOut">
              <a:rPr lang="zh-CN" altLang="en-US" smtClean="0"/>
              <a:t>2019/4/28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B9276-3D5B-46B9-8FB9-3C5C11460D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4492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81703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08674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42269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3229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88423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50374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7752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17310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18145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52932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26983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B9276-3D5B-46B9-8FB9-3C5C11460D11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8818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8325228" y="65454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www.1ppt.com/jiaoan/  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805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5928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2271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7780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739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2019/4/28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3071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2019/4/28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776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2019/4/28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238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2019/4/28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1515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2019/4/28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8333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4953B-A6FC-4252-9D65-5D435A04F887}" type="datetimeFigureOut">
              <a:rPr lang="zh-CN" altLang="en-US" smtClean="0"/>
              <a:t>2019/4/28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51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44953B-A6FC-4252-9D65-5D435A04F887}" type="datetimeFigureOut">
              <a:rPr lang="zh-CN" altLang="en-US" smtClean="0"/>
              <a:t>2019/4/28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1AFEC-E1CC-4854-BB4C-25D74493A8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1325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2.jpg"/><Relationship Id="rId5" Type="http://schemas.openxmlformats.org/officeDocument/2006/relationships/image" Target="../media/image13.jpg"/><Relationship Id="rId6" Type="http://schemas.openxmlformats.org/officeDocument/2006/relationships/image" Target="../media/image14.jpg"/><Relationship Id="rId7" Type="http://schemas.openxmlformats.org/officeDocument/2006/relationships/image" Target="../media/image15.png"/><Relationship Id="rId8" Type="http://schemas.openxmlformats.org/officeDocument/2006/relationships/image" Target="../media/image16.png"/><Relationship Id="rId9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730466" y="2458493"/>
            <a:ext cx="7255470" cy="8079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685800"/>
            <a:r>
              <a:rPr lang="en-US" altLang="zh-CN" sz="4800" dirty="0">
                <a:solidFill>
                  <a:srgbClr val="000000"/>
                </a:solidFill>
                <a:ea typeface="YaHei Consolas" charset="0"/>
              </a:rPr>
              <a:t>JavaScript</a:t>
            </a:r>
            <a:endParaRPr lang="zh-CN" altLang="en-US" sz="4800" b="1" dirty="0">
              <a:latin typeface="微软雅黑"/>
              <a:ea typeface="微软雅黑"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47399" y="3563555"/>
            <a:ext cx="7280706" cy="31547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buFontTx/>
              <a:buNone/>
            </a:pPr>
            <a:r>
              <a:rPr lang="en-US" altLang="zh-CN" sz="1600" dirty="0" err="1">
                <a:latin typeface="YaHei Consolas" charset="0"/>
                <a:ea typeface="YaHei Consolas" charset="0"/>
              </a:rPr>
              <a:t>Javascipt</a:t>
            </a:r>
            <a:r>
              <a:rPr lang="zh-CN" altLang="en-US" sz="1600" dirty="0">
                <a:latin typeface="YaHei Consolas" charset="0"/>
                <a:ea typeface="YaHei Consolas" charset="0"/>
              </a:rPr>
              <a:t>是一种脚本语言，由</a:t>
            </a:r>
            <a:r>
              <a:rPr lang="en-US" altLang="zh-CN" sz="1600" dirty="0">
                <a:latin typeface="YaHei Consolas" charset="0"/>
                <a:ea typeface="YaHei Consolas" charset="0"/>
              </a:rPr>
              <a:t>web</a:t>
            </a:r>
            <a:r>
              <a:rPr lang="zh-CN" altLang="en-US" sz="1600" dirty="0">
                <a:latin typeface="YaHei Consolas" charset="0"/>
                <a:ea typeface="YaHei Consolas" charset="0"/>
              </a:rPr>
              <a:t>浏览器进行解释和执行。</a:t>
            </a:r>
            <a:endParaRPr lang="zh-CN" altLang="en-US" sz="1600" dirty="0">
              <a:latin typeface="YaHei Consolas" charset="0"/>
              <a:ea typeface="YaHei Consolas" charset="0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4391230" y="2391860"/>
            <a:ext cx="132770" cy="1724700"/>
            <a:chOff x="995161" y="2391860"/>
            <a:chExt cx="135370" cy="1758474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1130530" y="2391860"/>
              <a:ext cx="0" cy="1758474"/>
            </a:xfrm>
            <a:prstGeom prst="line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等腰三角形 11"/>
            <p:cNvSpPr/>
            <p:nvPr/>
          </p:nvSpPr>
          <p:spPr>
            <a:xfrm rot="16200000">
              <a:off x="984331" y="3203412"/>
              <a:ext cx="157029" cy="135370"/>
            </a:xfrm>
            <a:prstGeom prst="triangl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67814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sz="quarter" idx="4294967295"/>
          </p:nvPr>
        </p:nvSpPr>
        <p:spPr>
          <a:xfrm>
            <a:off x="1981200" y="1125538"/>
            <a:ext cx="8229600" cy="4895850"/>
          </a:xfrm>
          <a:prstGeom prst="rect">
            <a:avLst/>
          </a:prstGeom>
        </p:spPr>
        <p:txBody>
          <a:bodyPr/>
          <a:lstStyle/>
          <a:p>
            <a:pPr marL="609600" indent="-609600"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4.</a:t>
            </a:r>
            <a:r>
              <a:rPr lang="zh-CN" altLang="en-US" sz="1400" dirty="0">
                <a:latin typeface="YaHei Consolas" charset="0"/>
                <a:ea typeface="YaHei Consolas" charset="0"/>
              </a:rPr>
              <a:t>查看数据类型 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typeof</a:t>
            </a: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mood = “happy”;</a:t>
            </a: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alert(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typeof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mood);</a:t>
            </a:r>
          </a:p>
          <a:p>
            <a:pPr marL="609600" indent="-609600"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alert(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typeof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95);</a:t>
            </a: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5.</a:t>
            </a:r>
            <a:r>
              <a:rPr lang="zh-CN" altLang="en-US" sz="1400" dirty="0">
                <a:latin typeface="YaHei Consolas" charset="0"/>
                <a:ea typeface="YaHei Consolas" charset="0"/>
              </a:rPr>
              <a:t>转换成字符串</a:t>
            </a:r>
          </a:p>
          <a:p>
            <a:pPr marL="609600" indent="-609600">
              <a:buNone/>
            </a:pPr>
            <a:endParaRPr lang="zh-CN" altLang="en-US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r>
              <a:rPr lang="zh-CN" altLang="en-US" sz="14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married = false;</a:t>
            </a:r>
          </a:p>
          <a:p>
            <a:pPr marL="609600" indent="-609600"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alert(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married.toString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());	// outputs “false”</a:t>
            </a: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age = 25;</a:t>
            </a:r>
          </a:p>
          <a:p>
            <a:pPr marL="609600" indent="-609600"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alert(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age.toString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()); 	//outputs “25”</a:t>
            </a: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zh-CN" altLang="en-US" sz="1400" dirty="0">
              <a:latin typeface="YaHei Consolas" charset="0"/>
              <a:ea typeface="YaHei 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909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sz="quarter" idx="4294967295"/>
          </p:nvPr>
        </p:nvSpPr>
        <p:spPr>
          <a:xfrm>
            <a:off x="1981200" y="1052513"/>
            <a:ext cx="8229600" cy="5040312"/>
          </a:xfrm>
          <a:prstGeom prst="rect">
            <a:avLst/>
          </a:prstGeom>
        </p:spPr>
        <p:txBody>
          <a:bodyPr/>
          <a:lstStyle/>
          <a:p>
            <a:pPr marL="609600" indent="-609600"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6.</a:t>
            </a:r>
            <a:r>
              <a:rPr lang="zh-CN" altLang="en-US" sz="1400" dirty="0">
                <a:latin typeface="YaHei Consolas" charset="0"/>
                <a:ea typeface="YaHei Consolas" charset="0"/>
              </a:rPr>
              <a:t>转换成数字</a:t>
            </a:r>
          </a:p>
          <a:p>
            <a:pPr marL="609600" indent="-609600">
              <a:buNone/>
            </a:pPr>
            <a:endParaRPr lang="zh-CN" altLang="en-US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r>
              <a:rPr lang="zh-CN" altLang="en-US" sz="14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parseInt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()		</a:t>
            </a:r>
            <a:r>
              <a:rPr lang="zh-CN" altLang="en-US" sz="1400" dirty="0">
                <a:latin typeface="YaHei Consolas" charset="0"/>
                <a:ea typeface="YaHei Consolas" charset="0"/>
              </a:rPr>
              <a:t>转换成整数</a:t>
            </a:r>
          </a:p>
          <a:p>
            <a:pPr marL="609600" indent="-609600">
              <a:buNone/>
            </a:pPr>
            <a:endParaRPr lang="zh-CN" altLang="en-US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r>
              <a:rPr lang="zh-CN" altLang="en-US" sz="14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parseFloat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()		</a:t>
            </a:r>
            <a:r>
              <a:rPr lang="zh-CN" altLang="en-US" sz="1400" dirty="0">
                <a:latin typeface="YaHei Consolas" charset="0"/>
                <a:ea typeface="YaHei Consolas" charset="0"/>
              </a:rPr>
              <a:t>转换成浮点数</a:t>
            </a:r>
          </a:p>
          <a:p>
            <a:pPr marL="609600" indent="-609600">
              <a:buNone/>
            </a:pPr>
            <a:endParaRPr lang="zh-CN" altLang="en-US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r>
              <a:rPr lang="zh-CN" altLang="en-US" sz="1400" dirty="0">
                <a:latin typeface="YaHei Consolas" charset="0"/>
                <a:ea typeface="YaHei Consolas" charset="0"/>
              </a:rPr>
              <a:t>例：</a:t>
            </a:r>
          </a:p>
          <a:p>
            <a:pPr marL="609600" indent="-609600">
              <a:buNone/>
            </a:pPr>
            <a:r>
              <a:rPr lang="zh-CN" altLang="en-US" sz="14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test = 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parseInt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(“blue”);		//returns 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NaN</a:t>
            </a: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test = 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parseInt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(“1234blue”);	//returns 1234</a:t>
            </a:r>
          </a:p>
          <a:p>
            <a:pPr marL="609600" indent="-609600"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test = 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parseInt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(“22.5”);		//returns 22</a:t>
            </a: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test = 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parseFloat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(“1234blue”);	//returns 1234.0</a:t>
            </a:r>
          </a:p>
          <a:p>
            <a:pPr marL="609600" indent="-609600"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test = 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parseFloat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(“22.5”);	//returns 22.5</a:t>
            </a: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zh-CN" altLang="en-US" sz="1400" dirty="0">
              <a:latin typeface="YaHei Consolas" charset="0"/>
              <a:ea typeface="YaHei 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117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sz="quarter" idx="4294967295"/>
          </p:nvPr>
        </p:nvSpPr>
        <p:spPr>
          <a:xfrm>
            <a:off x="1981200" y="1125538"/>
            <a:ext cx="8229600" cy="5040312"/>
          </a:xfrm>
          <a:prstGeom prst="rect">
            <a:avLst/>
          </a:prstGeom>
        </p:spPr>
        <p:txBody>
          <a:bodyPr/>
          <a:lstStyle/>
          <a:p>
            <a:pPr marL="609600" indent="-609600">
              <a:lnSpc>
                <a:spcPct val="80000"/>
              </a:lnSpc>
              <a:buNone/>
            </a:pPr>
            <a:r>
              <a:rPr lang="zh-CN" altLang="en-US" dirty="0">
                <a:latin typeface="YaHei Consolas" charset="0"/>
                <a:ea typeface="YaHei Consolas" charset="0"/>
              </a:rPr>
              <a:t>运算符</a:t>
            </a:r>
          </a:p>
          <a:p>
            <a:pPr marL="609600" indent="-609600">
              <a:lnSpc>
                <a:spcPct val="80000"/>
              </a:lnSpc>
              <a:buNone/>
            </a:pPr>
            <a:endParaRPr lang="zh-CN" altLang="en-US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80000"/>
              </a:lnSpc>
              <a:buNone/>
            </a:pPr>
            <a:r>
              <a:rPr lang="en-US" altLang="zh-CN" sz="1600" dirty="0">
                <a:latin typeface="YaHei Consolas" charset="0"/>
                <a:ea typeface="YaHei Consolas" charset="0"/>
              </a:rPr>
              <a:t>1.</a:t>
            </a:r>
            <a:r>
              <a:rPr lang="zh-CN" altLang="en-US" sz="1600" dirty="0">
                <a:latin typeface="YaHei Consolas" charset="0"/>
                <a:ea typeface="YaHei Consolas" charset="0"/>
              </a:rPr>
              <a:t>算术运算符 </a:t>
            </a:r>
            <a:r>
              <a:rPr lang="en-US" altLang="zh-CN" sz="1600" dirty="0">
                <a:latin typeface="YaHei Consolas" charset="0"/>
                <a:ea typeface="YaHei Consolas" charset="0"/>
              </a:rPr>
              <a:t>+ - * / </a:t>
            </a:r>
            <a:r>
              <a:rPr lang="en-US" altLang="zh-CN" sz="1600" dirty="0" smtClean="0">
                <a:latin typeface="YaHei Consolas" charset="0"/>
                <a:ea typeface="YaHei Consolas" charset="0"/>
              </a:rPr>
              <a:t>%</a:t>
            </a:r>
            <a:endParaRPr lang="en-US" altLang="zh-CN" sz="1600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80000"/>
              </a:lnSpc>
              <a:buNone/>
            </a:pPr>
            <a:r>
              <a:rPr lang="en-US" altLang="zh-CN" sz="16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6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600" dirty="0">
                <a:latin typeface="YaHei Consolas" charset="0"/>
                <a:ea typeface="YaHei Consolas" charset="0"/>
              </a:rPr>
              <a:t> total = (1 + 4) * 5;</a:t>
            </a:r>
          </a:p>
          <a:p>
            <a:pPr marL="609600" indent="-609600">
              <a:lnSpc>
                <a:spcPct val="80000"/>
              </a:lnSpc>
              <a:buNone/>
            </a:pPr>
            <a:r>
              <a:rPr lang="en-US" altLang="zh-CN" sz="16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6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600" dirty="0">
                <a:latin typeface="YaHei Consolas" charset="0"/>
                <a:ea typeface="YaHei Consolas" charset="0"/>
              </a:rPr>
              <a:t> </a:t>
            </a:r>
            <a:r>
              <a:rPr lang="en-US" altLang="zh-CN" sz="1600" dirty="0" err="1">
                <a:latin typeface="YaHei Consolas" charset="0"/>
                <a:ea typeface="YaHei Consolas" charset="0"/>
              </a:rPr>
              <a:t>i</a:t>
            </a:r>
            <a:r>
              <a:rPr lang="en-US" altLang="zh-CN" sz="1600" dirty="0">
                <a:latin typeface="YaHei Consolas" charset="0"/>
                <a:ea typeface="YaHei Consolas" charset="0"/>
              </a:rPr>
              <a:t> = 100;</a:t>
            </a:r>
          </a:p>
          <a:p>
            <a:pPr marL="609600" indent="-609600">
              <a:lnSpc>
                <a:spcPct val="80000"/>
              </a:lnSpc>
              <a:buNone/>
            </a:pPr>
            <a:r>
              <a:rPr lang="en-US" altLang="zh-CN" sz="16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6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600" dirty="0">
                <a:latin typeface="YaHei Consolas" charset="0"/>
                <a:ea typeface="YaHei Consolas" charset="0"/>
              </a:rPr>
              <a:t> temp = (</a:t>
            </a:r>
            <a:r>
              <a:rPr lang="en-US" altLang="zh-CN" sz="1600" dirty="0" err="1">
                <a:latin typeface="YaHei Consolas" charset="0"/>
                <a:ea typeface="YaHei Consolas" charset="0"/>
              </a:rPr>
              <a:t>i</a:t>
            </a:r>
            <a:r>
              <a:rPr lang="en-US" altLang="zh-CN" sz="1600" dirty="0">
                <a:latin typeface="YaHei Consolas" charset="0"/>
                <a:ea typeface="YaHei Consolas" charset="0"/>
              </a:rPr>
              <a:t> – 20) / 2</a:t>
            </a:r>
            <a:r>
              <a:rPr lang="en-US" altLang="zh-CN" sz="1600" dirty="0" smtClean="0">
                <a:latin typeface="YaHei Consolas" charset="0"/>
                <a:ea typeface="YaHei Consolas" charset="0"/>
              </a:rPr>
              <a:t>;</a:t>
            </a:r>
          </a:p>
          <a:p>
            <a:pPr marL="609600" indent="-609600">
              <a:lnSpc>
                <a:spcPct val="80000"/>
              </a:lnSpc>
              <a:buNone/>
            </a:pPr>
            <a:endParaRPr lang="en-US" altLang="zh-CN" sz="1600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80000"/>
              </a:lnSpc>
              <a:buNone/>
            </a:pPr>
            <a:r>
              <a:rPr lang="en-US" altLang="zh-CN" sz="1600" dirty="0">
                <a:latin typeface="YaHei Consolas" charset="0"/>
                <a:ea typeface="YaHei Consolas" charset="0"/>
              </a:rPr>
              <a:t>	alert(“10”+ 20)		//return 1020;</a:t>
            </a:r>
          </a:p>
          <a:p>
            <a:pPr marL="609600" indent="-609600">
              <a:lnSpc>
                <a:spcPct val="80000"/>
              </a:lnSpc>
              <a:buNone/>
            </a:pPr>
            <a:r>
              <a:rPr lang="en-US" altLang="zh-CN" sz="1600" dirty="0">
                <a:latin typeface="YaHei Consolas" charset="0"/>
                <a:ea typeface="YaHei Consolas" charset="0"/>
              </a:rPr>
              <a:t>	alert(10 + 20)		//return 30</a:t>
            </a:r>
            <a:r>
              <a:rPr lang="en-US" altLang="zh-CN" sz="1600" dirty="0" smtClean="0">
                <a:latin typeface="YaHei Consolas" charset="0"/>
                <a:ea typeface="YaHei Consolas" charset="0"/>
              </a:rPr>
              <a:t>;</a:t>
            </a:r>
            <a:endParaRPr lang="en-US" altLang="zh-CN" sz="1600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80000"/>
              </a:lnSpc>
              <a:buNone/>
            </a:pPr>
            <a:r>
              <a:rPr lang="en-US" altLang="zh-CN" sz="1600" dirty="0">
                <a:latin typeface="YaHei Consolas" charset="0"/>
                <a:ea typeface="YaHei Consolas" charset="0"/>
              </a:rPr>
              <a:t>2. </a:t>
            </a:r>
            <a:r>
              <a:rPr lang="zh-CN" altLang="en-US" sz="1600" dirty="0">
                <a:latin typeface="YaHei Consolas" charset="0"/>
                <a:ea typeface="YaHei Consolas" charset="0"/>
              </a:rPr>
              <a:t>后增量</a:t>
            </a:r>
            <a:r>
              <a:rPr lang="en-US" altLang="zh-CN" sz="1600" dirty="0">
                <a:latin typeface="YaHei Consolas" charset="0"/>
                <a:ea typeface="YaHei Consolas" charset="0"/>
              </a:rPr>
              <a:t>/</a:t>
            </a:r>
            <a:r>
              <a:rPr lang="zh-CN" altLang="en-US" sz="1600" dirty="0">
                <a:latin typeface="YaHei Consolas" charset="0"/>
                <a:ea typeface="YaHei Consolas" charset="0"/>
              </a:rPr>
              <a:t>后减量运算符 </a:t>
            </a:r>
            <a:r>
              <a:rPr lang="en-US" altLang="zh-CN" sz="1600" dirty="0">
                <a:latin typeface="YaHei Consolas" charset="0"/>
                <a:ea typeface="YaHei Consolas" charset="0"/>
              </a:rPr>
              <a:t>++ ,--</a:t>
            </a:r>
          </a:p>
          <a:p>
            <a:pPr marL="609600" indent="-609600">
              <a:lnSpc>
                <a:spcPct val="80000"/>
              </a:lnSpc>
              <a:buNone/>
            </a:pPr>
            <a:endParaRPr lang="en-US" altLang="zh-CN" sz="1600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80000"/>
              </a:lnSpc>
              <a:buNone/>
            </a:pPr>
            <a:r>
              <a:rPr lang="en-US" altLang="zh-CN" sz="16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6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600" dirty="0">
                <a:latin typeface="YaHei Consolas" charset="0"/>
                <a:ea typeface="YaHei Consolas" charset="0"/>
              </a:rPr>
              <a:t> </a:t>
            </a:r>
            <a:r>
              <a:rPr lang="en-US" altLang="zh-CN" sz="1600" dirty="0" err="1">
                <a:latin typeface="YaHei Consolas" charset="0"/>
                <a:ea typeface="YaHei Consolas" charset="0"/>
              </a:rPr>
              <a:t>i</a:t>
            </a:r>
            <a:r>
              <a:rPr lang="en-US" altLang="zh-CN" sz="1600" dirty="0">
                <a:latin typeface="YaHei Consolas" charset="0"/>
                <a:ea typeface="YaHei Consolas" charset="0"/>
              </a:rPr>
              <a:t> = 10;</a:t>
            </a:r>
          </a:p>
          <a:p>
            <a:pPr marL="609600" indent="-609600">
              <a:lnSpc>
                <a:spcPct val="80000"/>
              </a:lnSpc>
              <a:buNone/>
            </a:pPr>
            <a:r>
              <a:rPr lang="en-US" altLang="zh-CN" sz="16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6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600" dirty="0">
                <a:latin typeface="YaHei Consolas" charset="0"/>
                <a:ea typeface="YaHei Consolas" charset="0"/>
              </a:rPr>
              <a:t> a = </a:t>
            </a:r>
            <a:r>
              <a:rPr lang="en-US" altLang="zh-CN" sz="1600" dirty="0" err="1">
                <a:latin typeface="YaHei Consolas" charset="0"/>
                <a:ea typeface="YaHei Consolas" charset="0"/>
              </a:rPr>
              <a:t>i</a:t>
            </a:r>
            <a:r>
              <a:rPr lang="en-US" altLang="zh-CN" sz="1600" dirty="0">
                <a:latin typeface="YaHei Consolas" charset="0"/>
                <a:ea typeface="YaHei Consolas" charset="0"/>
              </a:rPr>
              <a:t>++;		// </a:t>
            </a:r>
            <a:r>
              <a:rPr lang="en-US" altLang="zh-CN" sz="1600" dirty="0" err="1">
                <a:latin typeface="YaHei Consolas" charset="0"/>
                <a:ea typeface="YaHei Consolas" charset="0"/>
              </a:rPr>
              <a:t>i</a:t>
            </a:r>
            <a:r>
              <a:rPr lang="en-US" altLang="zh-CN" sz="1600" dirty="0">
                <a:latin typeface="YaHei Consolas" charset="0"/>
                <a:ea typeface="YaHei Consolas" charset="0"/>
              </a:rPr>
              <a:t> = </a:t>
            </a:r>
            <a:r>
              <a:rPr lang="en-US" altLang="zh-CN" sz="1600" dirty="0" err="1">
                <a:latin typeface="YaHei Consolas" charset="0"/>
                <a:ea typeface="YaHei Consolas" charset="0"/>
              </a:rPr>
              <a:t>i</a:t>
            </a:r>
            <a:r>
              <a:rPr lang="en-US" altLang="zh-CN" sz="1600" dirty="0">
                <a:latin typeface="YaHei Consolas" charset="0"/>
                <a:ea typeface="YaHei Consolas" charset="0"/>
              </a:rPr>
              <a:t> + 1;</a:t>
            </a:r>
          </a:p>
          <a:p>
            <a:pPr marL="609600" indent="-609600">
              <a:lnSpc>
                <a:spcPct val="80000"/>
              </a:lnSpc>
              <a:buNone/>
            </a:pPr>
            <a:r>
              <a:rPr lang="en-US" altLang="zh-CN" sz="1600" dirty="0">
                <a:latin typeface="YaHei Consolas" charset="0"/>
                <a:ea typeface="YaHei Consolas" charset="0"/>
              </a:rPr>
              <a:t>	alert(a);</a:t>
            </a:r>
          </a:p>
          <a:p>
            <a:pPr marL="609600" indent="-609600">
              <a:lnSpc>
                <a:spcPct val="80000"/>
              </a:lnSpc>
              <a:buNone/>
            </a:pPr>
            <a:r>
              <a:rPr lang="en-US" altLang="zh-CN" sz="1600" dirty="0">
                <a:latin typeface="YaHei Consolas" charset="0"/>
                <a:ea typeface="YaHei Consolas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994028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sz="quarter" idx="4294967295"/>
          </p:nvPr>
        </p:nvSpPr>
        <p:spPr>
          <a:xfrm>
            <a:off x="1981200" y="1052514"/>
            <a:ext cx="8229600" cy="5113337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3. </a:t>
            </a:r>
            <a:r>
              <a:rPr lang="zh-CN" altLang="en-US" sz="1400" dirty="0">
                <a:latin typeface="YaHei Consolas" charset="0"/>
                <a:ea typeface="YaHei Consolas" charset="0"/>
              </a:rPr>
              <a:t>比较运算符  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&gt;, &lt;, &gt;=, &lt;=, ==, !=</a:t>
            </a: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alert ( 10 &gt; 5 );	//outputs	 true</a:t>
            </a: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</a:t>
            </a: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i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= 100;</a:t>
            </a: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n = 100;</a:t>
            </a: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alert(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i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== n);	//outputs true;</a:t>
            </a: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alert(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i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!= n);	//outputs false;</a:t>
            </a: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4.</a:t>
            </a:r>
            <a:r>
              <a:rPr lang="zh-CN" altLang="en-US" sz="1400" dirty="0">
                <a:latin typeface="YaHei Consolas" charset="0"/>
                <a:ea typeface="YaHei Consolas" charset="0"/>
              </a:rPr>
              <a:t>逻辑运算符</a:t>
            </a: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endParaRPr lang="zh-CN" altLang="en-US" sz="1400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r>
              <a:rPr lang="zh-CN" altLang="en-US" sz="14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&amp;&amp; </a:t>
            </a:r>
            <a:r>
              <a:rPr lang="zh-CN" altLang="en-US" sz="1400" dirty="0">
                <a:latin typeface="YaHei Consolas" charset="0"/>
                <a:ea typeface="YaHei Consolas" charset="0"/>
              </a:rPr>
              <a:t>： 逻辑与</a:t>
            </a: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r>
              <a:rPr lang="zh-CN" altLang="en-US" sz="14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|| : </a:t>
            </a:r>
            <a:r>
              <a:rPr lang="zh-CN" altLang="en-US" sz="1400" dirty="0">
                <a:latin typeface="YaHei Consolas" charset="0"/>
                <a:ea typeface="YaHei Consolas" charset="0"/>
              </a:rPr>
              <a:t>逻辑或</a:t>
            </a: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r>
              <a:rPr lang="zh-CN" altLang="en-US" sz="1400" dirty="0">
                <a:latin typeface="YaHei Consolas" charset="0"/>
                <a:ea typeface="YaHei Consolas" charset="0"/>
              </a:rPr>
              <a:t>	！：逻辑非</a:t>
            </a: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endParaRPr lang="zh-CN" altLang="en-US" sz="1400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r>
              <a:rPr lang="zh-CN" altLang="en-US" sz="14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i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= 8;</a:t>
            </a: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alert ( 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i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&lt;5 &amp;&amp; 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i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&lt;10);	//outputs false</a:t>
            </a: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alert ( 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i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&gt; 100 || 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i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&lt; 10);   	//outputs true</a:t>
            </a: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alert(!(10 &gt; 5));		//outputs false</a:t>
            </a: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</a:t>
            </a: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70000"/>
              </a:lnSpc>
              <a:spcAft>
                <a:spcPct val="0"/>
              </a:spcAft>
              <a:buNone/>
            </a:pPr>
            <a:endParaRPr lang="zh-CN" altLang="en-US" sz="1400" dirty="0">
              <a:latin typeface="YaHei Consolas" charset="0"/>
              <a:ea typeface="YaHei 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5080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sz="quarter" idx="4294967295"/>
          </p:nvPr>
        </p:nvSpPr>
        <p:spPr>
          <a:xfrm>
            <a:off x="1981200" y="1125538"/>
            <a:ext cx="8229600" cy="4679950"/>
          </a:xfrm>
          <a:prstGeom prst="rect">
            <a:avLst/>
          </a:prstGeom>
        </p:spPr>
        <p:txBody>
          <a:bodyPr/>
          <a:lstStyle/>
          <a:p>
            <a:pPr marL="609600" indent="-609600">
              <a:buNone/>
            </a:pPr>
            <a:r>
              <a:rPr lang="zh-CN" altLang="en-US">
                <a:ea typeface="YaHei Consolas" charset="0"/>
              </a:rPr>
              <a:t>注释</a:t>
            </a:r>
            <a:endParaRPr lang="zh-CN" altLang="en-US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zh-CN" altLang="en-US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r>
              <a:rPr lang="en-US" altLang="zh-CN" sz="1400">
                <a:latin typeface="YaHei Consolas" charset="0"/>
                <a:ea typeface="YaHei Consolas" charset="0"/>
              </a:rPr>
              <a:t>//			</a:t>
            </a:r>
            <a:r>
              <a:rPr lang="zh-CN" altLang="en-US" sz="1400">
                <a:latin typeface="YaHei Consolas" charset="0"/>
                <a:ea typeface="YaHei Consolas" charset="0"/>
              </a:rPr>
              <a:t>单行注释</a:t>
            </a:r>
          </a:p>
          <a:p>
            <a:pPr marL="609600" indent="-609600">
              <a:buNone/>
            </a:pPr>
            <a:endParaRPr lang="zh-CN" altLang="en-US" sz="140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r>
              <a:rPr lang="en-US" altLang="zh-CN" sz="1400">
                <a:latin typeface="YaHei Consolas" charset="0"/>
                <a:ea typeface="YaHei Consolas" charset="0"/>
              </a:rPr>
              <a:t>/* …*/		</a:t>
            </a:r>
            <a:r>
              <a:rPr lang="zh-CN" altLang="en-US" sz="1400">
                <a:latin typeface="YaHei Consolas" charset="0"/>
                <a:ea typeface="YaHei Consolas" charset="0"/>
              </a:rPr>
              <a:t>多行注释</a:t>
            </a:r>
          </a:p>
        </p:txBody>
      </p:sp>
    </p:spTree>
    <p:extLst>
      <p:ext uri="{BB962C8B-B14F-4D97-AF65-F5344CB8AC3E}">
        <p14:creationId xmlns:p14="http://schemas.microsoft.com/office/powerpoint/2010/main" val="88992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43830" y="662414"/>
            <a:ext cx="4203131" cy="546581"/>
            <a:chOff x="716110" y="187653"/>
            <a:chExt cx="4203131" cy="546581"/>
          </a:xfrm>
        </p:grpSpPr>
        <p:sp>
          <p:nvSpPr>
            <p:cNvPr id="3" name="文本框 2"/>
            <p:cNvSpPr txBox="1"/>
            <p:nvPr/>
          </p:nvSpPr>
          <p:spPr>
            <a:xfrm>
              <a:off x="716110" y="187653"/>
              <a:ext cx="4203131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zh-CN" altLang="en-US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总结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811865" y="734234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miter lim="800000"/>
            </a:ln>
            <a:effectLst/>
          </p:spPr>
        </p:cxnSp>
      </p:grpSp>
      <p:grpSp>
        <p:nvGrpSpPr>
          <p:cNvPr id="6" name="组合 5"/>
          <p:cNvGrpSpPr/>
          <p:nvPr/>
        </p:nvGrpSpPr>
        <p:grpSpPr>
          <a:xfrm>
            <a:off x="1353569" y="4146856"/>
            <a:ext cx="940842" cy="940842"/>
            <a:chOff x="4420032" y="1854736"/>
            <a:chExt cx="1603375" cy="1603375"/>
          </a:xfrm>
          <a:solidFill>
            <a:srgbClr val="1B4367"/>
          </a:solidFill>
        </p:grpSpPr>
        <p:sp>
          <p:nvSpPr>
            <p:cNvPr id="7" name="Rectangle 5"/>
            <p:cNvSpPr/>
            <p:nvPr/>
          </p:nvSpPr>
          <p:spPr>
            <a:xfrm>
              <a:off x="4420032" y="1854736"/>
              <a:ext cx="1603375" cy="1603375"/>
            </a:xfrm>
            <a:prstGeom prst="flowChartConnector">
              <a:avLst/>
            </a:prstGeom>
            <a:solidFill>
              <a:srgbClr val="294F73"/>
            </a:solidFill>
            <a:ln w="9525">
              <a:noFill/>
              <a:miter/>
            </a:ln>
          </p:spPr>
          <p:txBody>
            <a:bodyPr anchor="ctr"/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0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8" name="Freeform 132"/>
            <p:cNvSpPr>
              <a:spLocks noEditPoints="1"/>
            </p:cNvSpPr>
            <p:nvPr/>
          </p:nvSpPr>
          <p:spPr>
            <a:xfrm>
              <a:off x="4971860" y="2268369"/>
              <a:ext cx="497814" cy="691654"/>
            </a:xfrm>
            <a:custGeom>
              <a:avLst/>
              <a:gdLst/>
              <a:ahLst/>
              <a:cxnLst>
                <a:cxn ang="0">
                  <a:pos x="69148" y="0"/>
                </a:cxn>
                <a:cxn ang="0">
                  <a:pos x="69148" y="0"/>
                </a:cxn>
                <a:cxn ang="0">
                  <a:pos x="69148" y="48617"/>
                </a:cxn>
                <a:cxn ang="0">
                  <a:pos x="69148" y="70611"/>
                </a:cxn>
                <a:cxn ang="0">
                  <a:pos x="47251" y="70611"/>
                </a:cxn>
                <a:cxn ang="0">
                  <a:pos x="0" y="70611"/>
                </a:cxn>
                <a:cxn ang="0">
                  <a:pos x="0" y="333375"/>
                </a:cxn>
                <a:cxn ang="0">
                  <a:pos x="239712" y="333375"/>
                </a:cxn>
                <a:cxn ang="0">
                  <a:pos x="239712" y="0"/>
                </a:cxn>
                <a:cxn ang="0">
                  <a:pos x="69148" y="0"/>
                </a:cxn>
                <a:cxn ang="0">
                  <a:pos x="187851" y="193311"/>
                </a:cxn>
                <a:cxn ang="0">
                  <a:pos x="154430" y="193311"/>
                </a:cxn>
                <a:cxn ang="0">
                  <a:pos x="140600" y="193311"/>
                </a:cxn>
                <a:cxn ang="0">
                  <a:pos x="140600" y="266237"/>
                </a:cxn>
                <a:cxn ang="0">
                  <a:pos x="127923" y="278970"/>
                </a:cxn>
                <a:cxn ang="0">
                  <a:pos x="111789" y="278970"/>
                </a:cxn>
                <a:cxn ang="0">
                  <a:pos x="99112" y="266237"/>
                </a:cxn>
                <a:cxn ang="0">
                  <a:pos x="99112" y="193311"/>
                </a:cxn>
                <a:cxn ang="0">
                  <a:pos x="85282" y="193311"/>
                </a:cxn>
                <a:cxn ang="0">
                  <a:pos x="51861" y="193311"/>
                </a:cxn>
                <a:cxn ang="0">
                  <a:pos x="46098" y="182893"/>
                </a:cxn>
                <a:cxn ang="0">
                  <a:pos x="111789" y="105337"/>
                </a:cxn>
                <a:cxn ang="0">
                  <a:pos x="127923" y="105337"/>
                </a:cxn>
                <a:cxn ang="0">
                  <a:pos x="192461" y="182893"/>
                </a:cxn>
                <a:cxn ang="0">
                  <a:pos x="187851" y="193311"/>
                </a:cxn>
              </a:cxnLst>
              <a:rect l="0" t="0" r="0" b="0"/>
              <a:pathLst>
                <a:path w="208" h="288">
                  <a:moveTo>
                    <a:pt x="6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61"/>
                    <a:pt x="60" y="61"/>
                    <a:pt x="60" y="61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208" y="288"/>
                    <a:pt x="208" y="288"/>
                    <a:pt x="208" y="288"/>
                  </a:cubicBezTo>
                  <a:cubicBezTo>
                    <a:pt x="208" y="0"/>
                    <a:pt x="208" y="0"/>
                    <a:pt x="208" y="0"/>
                  </a:cubicBezTo>
                  <a:lnTo>
                    <a:pt x="60" y="0"/>
                  </a:lnTo>
                  <a:close/>
                  <a:moveTo>
                    <a:pt x="163" y="167"/>
                  </a:moveTo>
                  <a:cubicBezTo>
                    <a:pt x="134" y="167"/>
                    <a:pt x="134" y="167"/>
                    <a:pt x="134" y="167"/>
                  </a:cubicBezTo>
                  <a:cubicBezTo>
                    <a:pt x="131" y="167"/>
                    <a:pt x="126" y="167"/>
                    <a:pt x="122" y="167"/>
                  </a:cubicBezTo>
                  <a:cubicBezTo>
                    <a:pt x="122" y="230"/>
                    <a:pt x="122" y="230"/>
                    <a:pt x="122" y="230"/>
                  </a:cubicBezTo>
                  <a:cubicBezTo>
                    <a:pt x="122" y="236"/>
                    <a:pt x="117" y="241"/>
                    <a:pt x="111" y="241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1" y="241"/>
                    <a:pt x="86" y="236"/>
                    <a:pt x="86" y="230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1" y="167"/>
                    <a:pt x="77" y="167"/>
                    <a:pt x="74" y="167"/>
                  </a:cubicBezTo>
                  <a:cubicBezTo>
                    <a:pt x="45" y="167"/>
                    <a:pt x="45" y="167"/>
                    <a:pt x="45" y="167"/>
                  </a:cubicBezTo>
                  <a:cubicBezTo>
                    <a:pt x="38" y="167"/>
                    <a:pt x="36" y="163"/>
                    <a:pt x="40" y="158"/>
                  </a:cubicBezTo>
                  <a:cubicBezTo>
                    <a:pt x="97" y="91"/>
                    <a:pt x="97" y="91"/>
                    <a:pt x="97" y="91"/>
                  </a:cubicBezTo>
                  <a:cubicBezTo>
                    <a:pt x="101" y="86"/>
                    <a:pt x="107" y="86"/>
                    <a:pt x="111" y="91"/>
                  </a:cubicBezTo>
                  <a:cubicBezTo>
                    <a:pt x="167" y="158"/>
                    <a:pt x="167" y="158"/>
                    <a:pt x="167" y="158"/>
                  </a:cubicBezTo>
                  <a:cubicBezTo>
                    <a:pt x="172" y="163"/>
                    <a:pt x="170" y="167"/>
                    <a:pt x="163" y="167"/>
                  </a:cubicBezTo>
                  <a:close/>
                </a:path>
              </a:pathLst>
            </a:custGeom>
            <a:solidFill>
              <a:sysClr val="window" lastClr="FFFFFF"/>
            </a:solidFill>
            <a:ln w="9525">
              <a:noFill/>
            </a:ln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 smtClean="0">
                <a:ln>
                  <a:noFill/>
                </a:ln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383636" y="2347839"/>
            <a:ext cx="940842" cy="940842"/>
            <a:chOff x="2361414" y="1854736"/>
            <a:chExt cx="1603375" cy="1603375"/>
          </a:xfrm>
          <a:solidFill>
            <a:srgbClr val="1B4367"/>
          </a:solidFill>
        </p:grpSpPr>
        <p:sp>
          <p:nvSpPr>
            <p:cNvPr id="10" name="Rectangle 3"/>
            <p:cNvSpPr/>
            <p:nvPr/>
          </p:nvSpPr>
          <p:spPr>
            <a:xfrm>
              <a:off x="2361414" y="1854736"/>
              <a:ext cx="1603375" cy="1603375"/>
            </a:xfrm>
            <a:prstGeom prst="flowChartConnector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/>
            </a:ln>
          </p:spPr>
          <p:txBody>
            <a:bodyPr anchor="ctr"/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0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11" name="Freeform 220"/>
            <p:cNvSpPr/>
            <p:nvPr/>
          </p:nvSpPr>
          <p:spPr>
            <a:xfrm>
              <a:off x="2770383" y="2305455"/>
              <a:ext cx="796514" cy="594622"/>
            </a:xfrm>
            <a:custGeom>
              <a:avLst/>
              <a:gdLst/>
              <a:ahLst/>
              <a:cxnLst>
                <a:cxn ang="0">
                  <a:pos x="384421" y="282893"/>
                </a:cxn>
                <a:cxn ang="0">
                  <a:pos x="384421" y="0"/>
                </a:cxn>
                <a:cxn ang="0">
                  <a:pos x="299800" y="0"/>
                </a:cxn>
                <a:cxn ang="0">
                  <a:pos x="299800" y="282893"/>
                </a:cxn>
                <a:cxn ang="0">
                  <a:pos x="251445" y="282893"/>
                </a:cxn>
                <a:cxn ang="0">
                  <a:pos x="251445" y="174088"/>
                </a:cxn>
                <a:cxn ang="0">
                  <a:pos x="166824" y="174088"/>
                </a:cxn>
                <a:cxn ang="0">
                  <a:pos x="166824" y="282893"/>
                </a:cxn>
                <a:cxn ang="0">
                  <a:pos x="120887" y="282893"/>
                </a:cxn>
                <a:cxn ang="0">
                  <a:pos x="120887" y="77372"/>
                </a:cxn>
                <a:cxn ang="0">
                  <a:pos x="36266" y="77372"/>
                </a:cxn>
                <a:cxn ang="0">
                  <a:pos x="36266" y="282893"/>
                </a:cxn>
                <a:cxn ang="0">
                  <a:pos x="0" y="282893"/>
                </a:cxn>
                <a:cxn ang="0">
                  <a:pos x="0" y="314325"/>
                </a:cxn>
                <a:cxn ang="0">
                  <a:pos x="420687" y="314325"/>
                </a:cxn>
                <a:cxn ang="0">
                  <a:pos x="420687" y="282893"/>
                </a:cxn>
                <a:cxn ang="0">
                  <a:pos x="384421" y="282893"/>
                </a:cxn>
              </a:cxnLst>
              <a:rect l="0" t="0" r="0" b="0"/>
              <a:pathLst>
                <a:path w="174" h="130">
                  <a:moveTo>
                    <a:pt x="159" y="117"/>
                  </a:moveTo>
                  <a:lnTo>
                    <a:pt x="159" y="0"/>
                  </a:lnTo>
                  <a:lnTo>
                    <a:pt x="124" y="0"/>
                  </a:lnTo>
                  <a:lnTo>
                    <a:pt x="124" y="117"/>
                  </a:lnTo>
                  <a:lnTo>
                    <a:pt x="104" y="117"/>
                  </a:lnTo>
                  <a:lnTo>
                    <a:pt x="104" y="72"/>
                  </a:lnTo>
                  <a:lnTo>
                    <a:pt x="69" y="72"/>
                  </a:lnTo>
                  <a:lnTo>
                    <a:pt x="69" y="117"/>
                  </a:lnTo>
                  <a:lnTo>
                    <a:pt x="50" y="117"/>
                  </a:lnTo>
                  <a:lnTo>
                    <a:pt x="50" y="32"/>
                  </a:lnTo>
                  <a:lnTo>
                    <a:pt x="15" y="32"/>
                  </a:lnTo>
                  <a:lnTo>
                    <a:pt x="15" y="117"/>
                  </a:lnTo>
                  <a:lnTo>
                    <a:pt x="0" y="117"/>
                  </a:lnTo>
                  <a:lnTo>
                    <a:pt x="0" y="130"/>
                  </a:lnTo>
                  <a:lnTo>
                    <a:pt x="174" y="130"/>
                  </a:lnTo>
                  <a:lnTo>
                    <a:pt x="174" y="117"/>
                  </a:lnTo>
                  <a:lnTo>
                    <a:pt x="159" y="117"/>
                  </a:lnTo>
                  <a:close/>
                </a:path>
              </a:pathLst>
            </a:custGeom>
            <a:solidFill>
              <a:sysClr val="window" lastClr="FFFFFF"/>
            </a:solidFill>
            <a:ln w="9525">
              <a:noFill/>
            </a:ln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 smtClean="0">
                <a:ln>
                  <a:noFill/>
                </a:ln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211563" y="4146856"/>
            <a:ext cx="924075" cy="940842"/>
            <a:chOff x="8565208" y="1856641"/>
            <a:chExt cx="1574800" cy="1603375"/>
          </a:xfrm>
          <a:solidFill>
            <a:srgbClr val="1B4367"/>
          </a:solidFill>
        </p:grpSpPr>
        <p:sp>
          <p:nvSpPr>
            <p:cNvPr id="13" name="Rectangle 7"/>
            <p:cNvSpPr/>
            <p:nvPr/>
          </p:nvSpPr>
          <p:spPr>
            <a:xfrm>
              <a:off x="8565208" y="1856641"/>
              <a:ext cx="1574800" cy="1603375"/>
            </a:xfrm>
            <a:prstGeom prst="flowChartConnector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noFill/>
              <a:miter/>
            </a:ln>
          </p:spPr>
          <p:txBody>
            <a:bodyPr anchor="ctr"/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0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14" name="Freeform 289"/>
            <p:cNvSpPr>
              <a:spLocks noEditPoints="1"/>
            </p:cNvSpPr>
            <p:nvPr/>
          </p:nvSpPr>
          <p:spPr>
            <a:xfrm>
              <a:off x="9100279" y="2382692"/>
              <a:ext cx="557770" cy="565878"/>
            </a:xfrm>
            <a:custGeom>
              <a:avLst/>
              <a:gdLst/>
              <a:ahLst/>
              <a:cxnLst>
                <a:cxn ang="0">
                  <a:pos x="244146" y="20836"/>
                </a:cxn>
                <a:cxn ang="0">
                  <a:pos x="163149" y="0"/>
                </a:cxn>
                <a:cxn ang="0">
                  <a:pos x="0" y="0"/>
                </a:cxn>
                <a:cxn ang="0">
                  <a:pos x="0" y="77556"/>
                </a:cxn>
                <a:cxn ang="0">
                  <a:pos x="161992" y="77556"/>
                </a:cxn>
                <a:cxn ang="0">
                  <a:pos x="208276" y="90289"/>
                </a:cxn>
                <a:cxn ang="0">
                  <a:pos x="251088" y="167845"/>
                </a:cxn>
                <a:cxn ang="0">
                  <a:pos x="210590" y="243086"/>
                </a:cxn>
                <a:cxn ang="0">
                  <a:pos x="161992" y="255819"/>
                </a:cxn>
                <a:cxn ang="0">
                  <a:pos x="0" y="255819"/>
                </a:cxn>
                <a:cxn ang="0">
                  <a:pos x="0" y="333375"/>
                </a:cxn>
                <a:cxn ang="0">
                  <a:pos x="161992" y="333375"/>
                </a:cxn>
                <a:cxn ang="0">
                  <a:pos x="242988" y="313697"/>
                </a:cxn>
                <a:cxn ang="0">
                  <a:pos x="328613" y="167845"/>
                </a:cxn>
                <a:cxn ang="0">
                  <a:pos x="244146" y="20836"/>
                </a:cxn>
                <a:cxn ang="0">
                  <a:pos x="60169" y="57878"/>
                </a:cxn>
                <a:cxn ang="0">
                  <a:pos x="21985" y="57878"/>
                </a:cxn>
                <a:cxn ang="0">
                  <a:pos x="21985" y="19678"/>
                </a:cxn>
                <a:cxn ang="0">
                  <a:pos x="60169" y="19678"/>
                </a:cxn>
                <a:cxn ang="0">
                  <a:pos x="60169" y="57878"/>
                </a:cxn>
                <a:cxn ang="0">
                  <a:pos x="60169" y="314854"/>
                </a:cxn>
                <a:cxn ang="0">
                  <a:pos x="21985" y="314854"/>
                </a:cxn>
                <a:cxn ang="0">
                  <a:pos x="21985" y="275497"/>
                </a:cxn>
                <a:cxn ang="0">
                  <a:pos x="60169" y="275497"/>
                </a:cxn>
                <a:cxn ang="0">
                  <a:pos x="60169" y="314854"/>
                </a:cxn>
              </a:cxnLst>
              <a:rect l="0" t="0" r="0" b="0"/>
              <a:pathLst>
                <a:path w="284" h="288">
                  <a:moveTo>
                    <a:pt x="211" y="18"/>
                  </a:moveTo>
                  <a:cubicBezTo>
                    <a:pt x="177" y="1"/>
                    <a:pt x="144" y="0"/>
                    <a:pt x="14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140" y="67"/>
                    <a:pt x="140" y="67"/>
                    <a:pt x="140" y="67"/>
                  </a:cubicBezTo>
                  <a:cubicBezTo>
                    <a:pt x="141" y="67"/>
                    <a:pt x="161" y="68"/>
                    <a:pt x="180" y="78"/>
                  </a:cubicBezTo>
                  <a:cubicBezTo>
                    <a:pt x="205" y="91"/>
                    <a:pt x="217" y="112"/>
                    <a:pt x="217" y="145"/>
                  </a:cubicBezTo>
                  <a:cubicBezTo>
                    <a:pt x="217" y="177"/>
                    <a:pt x="206" y="198"/>
                    <a:pt x="182" y="210"/>
                  </a:cubicBezTo>
                  <a:cubicBezTo>
                    <a:pt x="162" y="221"/>
                    <a:pt x="140" y="221"/>
                    <a:pt x="140" y="221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140" y="288"/>
                    <a:pt x="140" y="288"/>
                    <a:pt x="140" y="288"/>
                  </a:cubicBezTo>
                  <a:cubicBezTo>
                    <a:pt x="144" y="288"/>
                    <a:pt x="177" y="288"/>
                    <a:pt x="210" y="271"/>
                  </a:cubicBezTo>
                  <a:cubicBezTo>
                    <a:pt x="258" y="247"/>
                    <a:pt x="284" y="203"/>
                    <a:pt x="284" y="145"/>
                  </a:cubicBezTo>
                  <a:cubicBezTo>
                    <a:pt x="284" y="87"/>
                    <a:pt x="258" y="42"/>
                    <a:pt x="211" y="18"/>
                  </a:cubicBezTo>
                  <a:close/>
                  <a:moveTo>
                    <a:pt x="52" y="50"/>
                  </a:moveTo>
                  <a:cubicBezTo>
                    <a:pt x="19" y="50"/>
                    <a:pt x="19" y="50"/>
                    <a:pt x="19" y="50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52" y="17"/>
                    <a:pt x="52" y="17"/>
                    <a:pt x="52" y="17"/>
                  </a:cubicBezTo>
                  <a:lnTo>
                    <a:pt x="52" y="50"/>
                  </a:lnTo>
                  <a:close/>
                  <a:moveTo>
                    <a:pt x="52" y="272"/>
                  </a:moveTo>
                  <a:cubicBezTo>
                    <a:pt x="19" y="272"/>
                    <a:pt x="19" y="272"/>
                    <a:pt x="19" y="272"/>
                  </a:cubicBezTo>
                  <a:cubicBezTo>
                    <a:pt x="19" y="238"/>
                    <a:pt x="19" y="238"/>
                    <a:pt x="19" y="238"/>
                  </a:cubicBezTo>
                  <a:cubicBezTo>
                    <a:pt x="52" y="238"/>
                    <a:pt x="52" y="238"/>
                    <a:pt x="52" y="238"/>
                  </a:cubicBezTo>
                  <a:lnTo>
                    <a:pt x="52" y="272"/>
                  </a:lnTo>
                  <a:close/>
                </a:path>
              </a:pathLst>
            </a:custGeom>
            <a:solidFill>
              <a:sysClr val="window" lastClr="FFFFFF"/>
            </a:solidFill>
            <a:ln w="9525">
              <a:noFill/>
            </a:ln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 smtClean="0">
                <a:ln>
                  <a:noFill/>
                </a:ln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2497622" y="2434819"/>
            <a:ext cx="3351383" cy="856772"/>
            <a:chOff x="3455287" y="2230016"/>
            <a:chExt cx="2429499" cy="856772"/>
          </a:xfrm>
        </p:grpSpPr>
        <p:sp>
          <p:nvSpPr>
            <p:cNvPr id="16" name="TextBox 13"/>
            <p:cNvSpPr txBox="1"/>
            <p:nvPr/>
          </p:nvSpPr>
          <p:spPr>
            <a:xfrm>
              <a:off x="3455288" y="2230016"/>
              <a:ext cx="1401112" cy="246221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/>
            <a:p>
              <a:pPr defTabSz="683419">
                <a:spcBef>
                  <a:spcPct val="20000"/>
                </a:spcBef>
              </a:pPr>
              <a:r>
                <a:rPr lang="zh-CN" altLang="en-US" sz="1600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变量的命名</a:t>
              </a:r>
              <a:endParaRPr lang="zh-CN" altLang="en-US" sz="1600" b="1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17" name="TextBox 13"/>
            <p:cNvSpPr txBox="1"/>
            <p:nvPr/>
          </p:nvSpPr>
          <p:spPr>
            <a:xfrm>
              <a:off x="3455287" y="2505090"/>
              <a:ext cx="2429499" cy="58169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en-US" altLang="zh-CN" sz="1050" dirty="0" smtClean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+mn-lt"/>
                </a:rPr>
                <a:t>1.Var</a:t>
              </a:r>
              <a:r>
                <a:rPr lang="zh-CN" altLang="en-US" sz="1050" dirty="0" smtClean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+mn-lt"/>
                </a:rPr>
                <a:t>操作符</a:t>
              </a:r>
              <a:endParaRPr lang="en-US" altLang="zh-CN" sz="1050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  <a:sym typeface="+mn-lt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en-US" altLang="zh-CN" sz="1050" dirty="0" smtClean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+mn-lt"/>
                </a:rPr>
                <a:t>2.</a:t>
              </a:r>
              <a:r>
                <a:rPr lang="zh-CN" altLang="en-US" sz="1050" dirty="0" smtClean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+mn-lt"/>
                </a:rPr>
                <a:t>松散型变量</a:t>
              </a:r>
              <a:endParaRPr lang="en-US" altLang="zh-CN" sz="1050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  <a:sym typeface="+mn-lt"/>
              </a:endParaRPr>
            </a:p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en-US" altLang="zh-CN" sz="1050" dirty="0" smtClean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+mn-lt"/>
                </a:rPr>
                <a:t>2.</a:t>
              </a:r>
              <a:r>
                <a:rPr lang="zh-CN" altLang="en-US" sz="1050" dirty="0" smtClean="0"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+mn-lt"/>
                </a:rPr>
                <a:t>命名规则</a:t>
              </a:r>
              <a:endParaRPr lang="en-US" altLang="zh-CN" sz="1050" dirty="0"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  <a:sym typeface="+mn-lt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173465" y="2347839"/>
            <a:ext cx="939725" cy="940842"/>
            <a:chOff x="4856202" y="1222146"/>
            <a:chExt cx="1201103" cy="1202531"/>
          </a:xfrm>
          <a:solidFill>
            <a:srgbClr val="1B4367"/>
          </a:solidFill>
        </p:grpSpPr>
        <p:sp>
          <p:nvSpPr>
            <p:cNvPr id="19" name="Rectangle 6"/>
            <p:cNvSpPr/>
            <p:nvPr/>
          </p:nvSpPr>
          <p:spPr>
            <a:xfrm>
              <a:off x="4856202" y="1222146"/>
              <a:ext cx="1201103" cy="1202531"/>
            </a:xfrm>
            <a:prstGeom prst="flowChartConnector">
              <a:avLst/>
            </a:prstGeom>
            <a:solidFill>
              <a:srgbClr val="294F73"/>
            </a:solidFill>
            <a:ln w="9525">
              <a:noFill/>
              <a:miter/>
            </a:ln>
          </p:spPr>
          <p:txBody>
            <a:bodyPr anchor="ctr"/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10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20" name="KSO_Shape"/>
            <p:cNvSpPr>
              <a:spLocks/>
            </p:cNvSpPr>
            <p:nvPr/>
          </p:nvSpPr>
          <p:spPr bwMode="auto">
            <a:xfrm>
              <a:off x="5275038" y="1500840"/>
              <a:ext cx="363431" cy="645143"/>
            </a:xfrm>
            <a:custGeom>
              <a:avLst/>
              <a:gdLst>
                <a:gd name="T0" fmla="*/ 2147483646 w 3056"/>
                <a:gd name="T1" fmla="*/ 2147483646 h 5429"/>
                <a:gd name="T2" fmla="*/ 2147483646 w 3056"/>
                <a:gd name="T3" fmla="*/ 2147483646 h 5429"/>
                <a:gd name="T4" fmla="*/ 2147483646 w 3056"/>
                <a:gd name="T5" fmla="*/ 388832290 h 5429"/>
                <a:gd name="T6" fmla="*/ 2147483646 w 3056"/>
                <a:gd name="T7" fmla="*/ 345615213 h 5429"/>
                <a:gd name="T8" fmla="*/ 2147483646 w 3056"/>
                <a:gd name="T9" fmla="*/ 2147483646 h 5429"/>
                <a:gd name="T10" fmla="*/ 2147483646 w 3056"/>
                <a:gd name="T11" fmla="*/ 2147483646 h 5429"/>
                <a:gd name="T12" fmla="*/ 2147483646 w 3056"/>
                <a:gd name="T13" fmla="*/ 2147483646 h 5429"/>
                <a:gd name="T14" fmla="*/ 2147483646 w 3056"/>
                <a:gd name="T15" fmla="*/ 2147483646 h 5429"/>
                <a:gd name="T16" fmla="*/ 2147483646 w 3056"/>
                <a:gd name="T17" fmla="*/ 2147483646 h 5429"/>
                <a:gd name="T18" fmla="*/ 2147483646 w 3056"/>
                <a:gd name="T19" fmla="*/ 2147483646 h 5429"/>
                <a:gd name="T20" fmla="*/ 475747481 w 3056"/>
                <a:gd name="T21" fmla="*/ 2147483646 h 5429"/>
                <a:gd name="T22" fmla="*/ 432463999 w 3056"/>
                <a:gd name="T23" fmla="*/ 2147483646 h 5429"/>
                <a:gd name="T24" fmla="*/ 2147483646 w 3056"/>
                <a:gd name="T25" fmla="*/ 2147483646 h 5429"/>
                <a:gd name="T26" fmla="*/ 2147483646 w 3056"/>
                <a:gd name="T27" fmla="*/ 2147483646 h 5429"/>
                <a:gd name="T28" fmla="*/ 2147483646 w 3056"/>
                <a:gd name="T29" fmla="*/ 2147483646 h 5429"/>
                <a:gd name="T30" fmla="*/ 2147483646 w 3056"/>
                <a:gd name="T31" fmla="*/ 2147483646 h 5429"/>
                <a:gd name="T32" fmla="*/ 2147483646 w 3056"/>
                <a:gd name="T33" fmla="*/ 2147483646 h 5429"/>
                <a:gd name="T34" fmla="*/ 2147483646 w 3056"/>
                <a:gd name="T35" fmla="*/ 2147483646 h 5429"/>
                <a:gd name="T36" fmla="*/ 2147483646 w 3056"/>
                <a:gd name="T37" fmla="*/ 2147483646 h 5429"/>
                <a:gd name="T38" fmla="*/ 2147483646 w 3056"/>
                <a:gd name="T39" fmla="*/ 2147483646 h 5429"/>
                <a:gd name="T40" fmla="*/ 2147483646 w 3056"/>
                <a:gd name="T41" fmla="*/ 2147483646 h 5429"/>
                <a:gd name="T42" fmla="*/ 2147483646 w 3056"/>
                <a:gd name="T43" fmla="*/ 2147483646 h 5429"/>
                <a:gd name="T44" fmla="*/ 2147483646 w 3056"/>
                <a:gd name="T45" fmla="*/ 2147483646 h 5429"/>
                <a:gd name="T46" fmla="*/ 2147483646 w 3056"/>
                <a:gd name="T47" fmla="*/ 2147483646 h 5429"/>
                <a:gd name="T48" fmla="*/ 2147483646 w 3056"/>
                <a:gd name="T49" fmla="*/ 2147483646 h 5429"/>
                <a:gd name="T50" fmla="*/ 2147483646 w 3056"/>
                <a:gd name="T51" fmla="*/ 2147483646 h 5429"/>
                <a:gd name="T52" fmla="*/ 2147483646 w 3056"/>
                <a:gd name="T53" fmla="*/ 2147483646 h 5429"/>
                <a:gd name="T54" fmla="*/ 2147483646 w 3056"/>
                <a:gd name="T55" fmla="*/ 2147483646 h 5429"/>
                <a:gd name="T56" fmla="*/ 2147483646 w 3056"/>
                <a:gd name="T57" fmla="*/ 2147483646 h 5429"/>
                <a:gd name="T58" fmla="*/ 2147483646 w 3056"/>
                <a:gd name="T59" fmla="*/ 2147483646 h 5429"/>
                <a:gd name="T60" fmla="*/ 2147483646 w 3056"/>
                <a:gd name="T61" fmla="*/ 2147483646 h 5429"/>
                <a:gd name="T62" fmla="*/ 2147483646 w 3056"/>
                <a:gd name="T63" fmla="*/ 2147483646 h 5429"/>
                <a:gd name="T64" fmla="*/ 2147483646 w 3056"/>
                <a:gd name="T65" fmla="*/ 2147483646 h 5429"/>
                <a:gd name="T66" fmla="*/ 2147483646 w 3056"/>
                <a:gd name="T67" fmla="*/ 2147483646 h 5429"/>
                <a:gd name="T68" fmla="*/ 2147483646 w 3056"/>
                <a:gd name="T69" fmla="*/ 2147483646 h 5429"/>
                <a:gd name="T70" fmla="*/ 2147483646 w 3056"/>
                <a:gd name="T71" fmla="*/ 2147483646 h 5429"/>
                <a:gd name="T72" fmla="*/ 2147483646 w 3056"/>
                <a:gd name="T73" fmla="*/ 2147483646 h 5429"/>
                <a:gd name="T74" fmla="*/ 2147483646 w 3056"/>
                <a:gd name="T75" fmla="*/ 2147483646 h 5429"/>
                <a:gd name="T76" fmla="*/ 2147483646 w 3056"/>
                <a:gd name="T77" fmla="*/ 2147483646 h 5429"/>
                <a:gd name="T78" fmla="*/ 2147483646 w 3056"/>
                <a:gd name="T79" fmla="*/ 2147483646 h 5429"/>
                <a:gd name="T80" fmla="*/ 2147483646 w 3056"/>
                <a:gd name="T81" fmla="*/ 2147483646 h 5429"/>
                <a:gd name="T82" fmla="*/ 2147483646 w 3056"/>
                <a:gd name="T83" fmla="*/ 2147483646 h 5429"/>
                <a:gd name="T84" fmla="*/ 2147483646 w 3056"/>
                <a:gd name="T85" fmla="*/ 2147483646 h 5429"/>
                <a:gd name="T86" fmla="*/ 2147483646 w 3056"/>
                <a:gd name="T87" fmla="*/ 2147483646 h 5429"/>
                <a:gd name="T88" fmla="*/ 2147483646 w 3056"/>
                <a:gd name="T89" fmla="*/ 2147483646 h 5429"/>
                <a:gd name="T90" fmla="*/ 2147483646 w 3056"/>
                <a:gd name="T91" fmla="*/ 2147483646 h 5429"/>
                <a:gd name="T92" fmla="*/ 2147483646 w 3056"/>
                <a:gd name="T93" fmla="*/ 2147483646 h 5429"/>
                <a:gd name="T94" fmla="*/ 2147483646 w 3056"/>
                <a:gd name="T95" fmla="*/ 2147483646 h 5429"/>
                <a:gd name="T96" fmla="*/ 2147483646 w 3056"/>
                <a:gd name="T97" fmla="*/ 2147483646 h 5429"/>
                <a:gd name="T98" fmla="*/ 2147483646 w 3056"/>
                <a:gd name="T99" fmla="*/ 2147483646 h 5429"/>
                <a:gd name="T100" fmla="*/ 2147483646 w 3056"/>
                <a:gd name="T101" fmla="*/ 2147483646 h 5429"/>
                <a:gd name="T102" fmla="*/ 2147483646 w 3056"/>
                <a:gd name="T103" fmla="*/ 2147483646 h 5429"/>
                <a:gd name="T104" fmla="*/ 2147483646 w 3056"/>
                <a:gd name="T105" fmla="*/ 2147483646 h 5429"/>
                <a:gd name="T106" fmla="*/ 2147483646 w 3056"/>
                <a:gd name="T107" fmla="*/ 2147483646 h 5429"/>
                <a:gd name="T108" fmla="*/ 2147483646 w 3056"/>
                <a:gd name="T109" fmla="*/ 2147483646 h 5429"/>
                <a:gd name="T110" fmla="*/ 2147483646 w 3056"/>
                <a:gd name="T111" fmla="*/ 2147483646 h 5429"/>
                <a:gd name="T112" fmla="*/ 2147483646 w 3056"/>
                <a:gd name="T113" fmla="*/ 2147483646 h 5429"/>
                <a:gd name="T114" fmla="*/ 2147483646 w 3056"/>
                <a:gd name="T115" fmla="*/ 2147483646 h 5429"/>
                <a:gd name="T116" fmla="*/ 2147483646 w 3056"/>
                <a:gd name="T117" fmla="*/ 2147483646 h 5429"/>
                <a:gd name="T118" fmla="*/ 2147483646 w 3056"/>
                <a:gd name="T119" fmla="*/ 2147483646 h 5429"/>
                <a:gd name="T120" fmla="*/ 2147483646 w 3056"/>
                <a:gd name="T121" fmla="*/ 2147483646 h 542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3056" h="5429">
                  <a:moveTo>
                    <a:pt x="2609" y="448"/>
                  </a:moveTo>
                  <a:lnTo>
                    <a:pt x="2609" y="448"/>
                  </a:lnTo>
                  <a:lnTo>
                    <a:pt x="2575" y="415"/>
                  </a:lnTo>
                  <a:lnTo>
                    <a:pt x="2538" y="383"/>
                  </a:lnTo>
                  <a:lnTo>
                    <a:pt x="2503" y="352"/>
                  </a:lnTo>
                  <a:lnTo>
                    <a:pt x="2465" y="322"/>
                  </a:lnTo>
                  <a:lnTo>
                    <a:pt x="2426" y="293"/>
                  </a:lnTo>
                  <a:lnTo>
                    <a:pt x="2388" y="265"/>
                  </a:lnTo>
                  <a:lnTo>
                    <a:pt x="2348" y="239"/>
                  </a:lnTo>
                  <a:lnTo>
                    <a:pt x="2307" y="213"/>
                  </a:lnTo>
                  <a:lnTo>
                    <a:pt x="2266" y="190"/>
                  </a:lnTo>
                  <a:lnTo>
                    <a:pt x="2224" y="168"/>
                  </a:lnTo>
                  <a:lnTo>
                    <a:pt x="2182" y="146"/>
                  </a:lnTo>
                  <a:lnTo>
                    <a:pt x="2138" y="127"/>
                  </a:lnTo>
                  <a:lnTo>
                    <a:pt x="2095" y="108"/>
                  </a:lnTo>
                  <a:lnTo>
                    <a:pt x="2049" y="91"/>
                  </a:lnTo>
                  <a:lnTo>
                    <a:pt x="2005" y="75"/>
                  </a:lnTo>
                  <a:lnTo>
                    <a:pt x="1960" y="61"/>
                  </a:lnTo>
                  <a:lnTo>
                    <a:pt x="1907" y="46"/>
                  </a:lnTo>
                  <a:lnTo>
                    <a:pt x="1853" y="34"/>
                  </a:lnTo>
                  <a:lnTo>
                    <a:pt x="1800" y="24"/>
                  </a:lnTo>
                  <a:lnTo>
                    <a:pt x="1746" y="15"/>
                  </a:lnTo>
                  <a:lnTo>
                    <a:pt x="1692" y="9"/>
                  </a:lnTo>
                  <a:lnTo>
                    <a:pt x="1638" y="3"/>
                  </a:lnTo>
                  <a:lnTo>
                    <a:pt x="1582" y="1"/>
                  </a:lnTo>
                  <a:lnTo>
                    <a:pt x="1527" y="0"/>
                  </a:lnTo>
                  <a:lnTo>
                    <a:pt x="1490" y="0"/>
                  </a:lnTo>
                  <a:lnTo>
                    <a:pt x="1451" y="2"/>
                  </a:lnTo>
                  <a:lnTo>
                    <a:pt x="1413" y="4"/>
                  </a:lnTo>
                  <a:lnTo>
                    <a:pt x="1376" y="8"/>
                  </a:lnTo>
                  <a:lnTo>
                    <a:pt x="1338" y="11"/>
                  </a:lnTo>
                  <a:lnTo>
                    <a:pt x="1302" y="17"/>
                  </a:lnTo>
                  <a:lnTo>
                    <a:pt x="1264" y="22"/>
                  </a:lnTo>
                  <a:lnTo>
                    <a:pt x="1227" y="29"/>
                  </a:lnTo>
                  <a:lnTo>
                    <a:pt x="1191" y="36"/>
                  </a:lnTo>
                  <a:lnTo>
                    <a:pt x="1154" y="45"/>
                  </a:lnTo>
                  <a:lnTo>
                    <a:pt x="1118" y="55"/>
                  </a:lnTo>
                  <a:lnTo>
                    <a:pt x="1083" y="65"/>
                  </a:lnTo>
                  <a:lnTo>
                    <a:pt x="1047" y="76"/>
                  </a:lnTo>
                  <a:lnTo>
                    <a:pt x="1012" y="88"/>
                  </a:lnTo>
                  <a:lnTo>
                    <a:pt x="977" y="102"/>
                  </a:lnTo>
                  <a:lnTo>
                    <a:pt x="942" y="115"/>
                  </a:lnTo>
                  <a:lnTo>
                    <a:pt x="909" y="130"/>
                  </a:lnTo>
                  <a:lnTo>
                    <a:pt x="875" y="146"/>
                  </a:lnTo>
                  <a:lnTo>
                    <a:pt x="841" y="161"/>
                  </a:lnTo>
                  <a:lnTo>
                    <a:pt x="808" y="179"/>
                  </a:lnTo>
                  <a:lnTo>
                    <a:pt x="775" y="197"/>
                  </a:lnTo>
                  <a:lnTo>
                    <a:pt x="743" y="216"/>
                  </a:lnTo>
                  <a:lnTo>
                    <a:pt x="712" y="235"/>
                  </a:lnTo>
                  <a:lnTo>
                    <a:pt x="680" y="255"/>
                  </a:lnTo>
                  <a:lnTo>
                    <a:pt x="649" y="277"/>
                  </a:lnTo>
                  <a:lnTo>
                    <a:pt x="619" y="300"/>
                  </a:lnTo>
                  <a:lnTo>
                    <a:pt x="589" y="322"/>
                  </a:lnTo>
                  <a:lnTo>
                    <a:pt x="559" y="345"/>
                  </a:lnTo>
                  <a:lnTo>
                    <a:pt x="531" y="370"/>
                  </a:lnTo>
                  <a:lnTo>
                    <a:pt x="502" y="395"/>
                  </a:lnTo>
                  <a:lnTo>
                    <a:pt x="474" y="421"/>
                  </a:lnTo>
                  <a:lnTo>
                    <a:pt x="447" y="448"/>
                  </a:lnTo>
                  <a:lnTo>
                    <a:pt x="420" y="475"/>
                  </a:lnTo>
                  <a:lnTo>
                    <a:pt x="395" y="503"/>
                  </a:lnTo>
                  <a:lnTo>
                    <a:pt x="369" y="531"/>
                  </a:lnTo>
                  <a:lnTo>
                    <a:pt x="345" y="561"/>
                  </a:lnTo>
                  <a:lnTo>
                    <a:pt x="322" y="589"/>
                  </a:lnTo>
                  <a:lnTo>
                    <a:pt x="298" y="619"/>
                  </a:lnTo>
                  <a:lnTo>
                    <a:pt x="276" y="650"/>
                  </a:lnTo>
                  <a:lnTo>
                    <a:pt x="255" y="681"/>
                  </a:lnTo>
                  <a:lnTo>
                    <a:pt x="235" y="712"/>
                  </a:lnTo>
                  <a:lnTo>
                    <a:pt x="215" y="744"/>
                  </a:lnTo>
                  <a:lnTo>
                    <a:pt x="197" y="776"/>
                  </a:lnTo>
                  <a:lnTo>
                    <a:pt x="179" y="808"/>
                  </a:lnTo>
                  <a:lnTo>
                    <a:pt x="161" y="841"/>
                  </a:lnTo>
                  <a:lnTo>
                    <a:pt x="145" y="875"/>
                  </a:lnTo>
                  <a:lnTo>
                    <a:pt x="129" y="909"/>
                  </a:lnTo>
                  <a:lnTo>
                    <a:pt x="115" y="943"/>
                  </a:lnTo>
                  <a:lnTo>
                    <a:pt x="101" y="977"/>
                  </a:lnTo>
                  <a:lnTo>
                    <a:pt x="88" y="1012"/>
                  </a:lnTo>
                  <a:lnTo>
                    <a:pt x="76" y="1047"/>
                  </a:lnTo>
                  <a:lnTo>
                    <a:pt x="65" y="1082"/>
                  </a:lnTo>
                  <a:lnTo>
                    <a:pt x="55" y="1118"/>
                  </a:lnTo>
                  <a:lnTo>
                    <a:pt x="45" y="1154"/>
                  </a:lnTo>
                  <a:lnTo>
                    <a:pt x="36" y="1191"/>
                  </a:lnTo>
                  <a:lnTo>
                    <a:pt x="28" y="1227"/>
                  </a:lnTo>
                  <a:lnTo>
                    <a:pt x="22" y="1264"/>
                  </a:lnTo>
                  <a:lnTo>
                    <a:pt x="16" y="1301"/>
                  </a:lnTo>
                  <a:lnTo>
                    <a:pt x="11" y="1338"/>
                  </a:lnTo>
                  <a:lnTo>
                    <a:pt x="7" y="1376"/>
                  </a:lnTo>
                  <a:lnTo>
                    <a:pt x="4" y="1413"/>
                  </a:lnTo>
                  <a:lnTo>
                    <a:pt x="2" y="1452"/>
                  </a:lnTo>
                  <a:lnTo>
                    <a:pt x="0" y="1489"/>
                  </a:lnTo>
                  <a:lnTo>
                    <a:pt x="0" y="1527"/>
                  </a:lnTo>
                  <a:lnTo>
                    <a:pt x="6" y="1667"/>
                  </a:lnTo>
                  <a:lnTo>
                    <a:pt x="10" y="1707"/>
                  </a:lnTo>
                  <a:lnTo>
                    <a:pt x="15" y="1746"/>
                  </a:lnTo>
                  <a:lnTo>
                    <a:pt x="22" y="1785"/>
                  </a:lnTo>
                  <a:lnTo>
                    <a:pt x="28" y="1823"/>
                  </a:lnTo>
                  <a:lnTo>
                    <a:pt x="36" y="1862"/>
                  </a:lnTo>
                  <a:lnTo>
                    <a:pt x="45" y="1900"/>
                  </a:lnTo>
                  <a:lnTo>
                    <a:pt x="55" y="1937"/>
                  </a:lnTo>
                  <a:lnTo>
                    <a:pt x="66" y="1975"/>
                  </a:lnTo>
                  <a:lnTo>
                    <a:pt x="78" y="2012"/>
                  </a:lnTo>
                  <a:lnTo>
                    <a:pt x="92" y="2049"/>
                  </a:lnTo>
                  <a:lnTo>
                    <a:pt x="105" y="2085"/>
                  </a:lnTo>
                  <a:lnTo>
                    <a:pt x="119" y="2122"/>
                  </a:lnTo>
                  <a:lnTo>
                    <a:pt x="136" y="2157"/>
                  </a:lnTo>
                  <a:lnTo>
                    <a:pt x="152" y="2193"/>
                  </a:lnTo>
                  <a:lnTo>
                    <a:pt x="170" y="2228"/>
                  </a:lnTo>
                  <a:lnTo>
                    <a:pt x="189" y="2262"/>
                  </a:lnTo>
                  <a:lnTo>
                    <a:pt x="195" y="2277"/>
                  </a:lnTo>
                  <a:lnTo>
                    <a:pt x="213" y="2312"/>
                  </a:lnTo>
                  <a:lnTo>
                    <a:pt x="242" y="2366"/>
                  </a:lnTo>
                  <a:lnTo>
                    <a:pt x="278" y="2439"/>
                  </a:lnTo>
                  <a:lnTo>
                    <a:pt x="323" y="2528"/>
                  </a:lnTo>
                  <a:lnTo>
                    <a:pt x="371" y="2631"/>
                  </a:lnTo>
                  <a:lnTo>
                    <a:pt x="422" y="2743"/>
                  </a:lnTo>
                  <a:lnTo>
                    <a:pt x="450" y="2804"/>
                  </a:lnTo>
                  <a:lnTo>
                    <a:pt x="476" y="2867"/>
                  </a:lnTo>
                  <a:lnTo>
                    <a:pt x="503" y="2931"/>
                  </a:lnTo>
                  <a:lnTo>
                    <a:pt x="530" y="2998"/>
                  </a:lnTo>
                  <a:lnTo>
                    <a:pt x="556" y="3065"/>
                  </a:lnTo>
                  <a:lnTo>
                    <a:pt x="582" y="3134"/>
                  </a:lnTo>
                  <a:lnTo>
                    <a:pt x="607" y="3202"/>
                  </a:lnTo>
                  <a:lnTo>
                    <a:pt x="630" y="3273"/>
                  </a:lnTo>
                  <a:lnTo>
                    <a:pt x="653" y="3343"/>
                  </a:lnTo>
                  <a:lnTo>
                    <a:pt x="674" y="3413"/>
                  </a:lnTo>
                  <a:lnTo>
                    <a:pt x="693" y="3483"/>
                  </a:lnTo>
                  <a:lnTo>
                    <a:pt x="711" y="3553"/>
                  </a:lnTo>
                  <a:lnTo>
                    <a:pt x="726" y="3621"/>
                  </a:lnTo>
                  <a:lnTo>
                    <a:pt x="739" y="3690"/>
                  </a:lnTo>
                  <a:lnTo>
                    <a:pt x="750" y="3756"/>
                  </a:lnTo>
                  <a:lnTo>
                    <a:pt x="754" y="3788"/>
                  </a:lnTo>
                  <a:lnTo>
                    <a:pt x="757" y="3822"/>
                  </a:lnTo>
                  <a:lnTo>
                    <a:pt x="760" y="3854"/>
                  </a:lnTo>
                  <a:lnTo>
                    <a:pt x="762" y="3885"/>
                  </a:lnTo>
                  <a:lnTo>
                    <a:pt x="763" y="3915"/>
                  </a:lnTo>
                  <a:lnTo>
                    <a:pt x="764" y="3946"/>
                  </a:lnTo>
                  <a:lnTo>
                    <a:pt x="783" y="4137"/>
                  </a:lnTo>
                  <a:lnTo>
                    <a:pt x="789" y="4160"/>
                  </a:lnTo>
                  <a:lnTo>
                    <a:pt x="796" y="4181"/>
                  </a:lnTo>
                  <a:lnTo>
                    <a:pt x="804" y="4202"/>
                  </a:lnTo>
                  <a:lnTo>
                    <a:pt x="813" y="4220"/>
                  </a:lnTo>
                  <a:lnTo>
                    <a:pt x="823" y="4237"/>
                  </a:lnTo>
                  <a:lnTo>
                    <a:pt x="833" y="4253"/>
                  </a:lnTo>
                  <a:lnTo>
                    <a:pt x="844" y="4267"/>
                  </a:lnTo>
                  <a:lnTo>
                    <a:pt x="855" y="4280"/>
                  </a:lnTo>
                  <a:lnTo>
                    <a:pt x="867" y="4291"/>
                  </a:lnTo>
                  <a:lnTo>
                    <a:pt x="880" y="4301"/>
                  </a:lnTo>
                  <a:lnTo>
                    <a:pt x="895" y="4309"/>
                  </a:lnTo>
                  <a:lnTo>
                    <a:pt x="909" y="4316"/>
                  </a:lnTo>
                  <a:lnTo>
                    <a:pt x="924" y="4321"/>
                  </a:lnTo>
                  <a:lnTo>
                    <a:pt x="941" y="4325"/>
                  </a:lnTo>
                  <a:lnTo>
                    <a:pt x="959" y="4328"/>
                  </a:lnTo>
                  <a:lnTo>
                    <a:pt x="976" y="4328"/>
                  </a:lnTo>
                  <a:lnTo>
                    <a:pt x="2079" y="4328"/>
                  </a:lnTo>
                  <a:lnTo>
                    <a:pt x="2097" y="4328"/>
                  </a:lnTo>
                  <a:lnTo>
                    <a:pt x="2114" y="4325"/>
                  </a:lnTo>
                  <a:lnTo>
                    <a:pt x="2130" y="4321"/>
                  </a:lnTo>
                  <a:lnTo>
                    <a:pt x="2145" y="4316"/>
                  </a:lnTo>
                  <a:lnTo>
                    <a:pt x="2161" y="4309"/>
                  </a:lnTo>
                  <a:lnTo>
                    <a:pt x="2174" y="4301"/>
                  </a:lnTo>
                  <a:lnTo>
                    <a:pt x="2187" y="4291"/>
                  </a:lnTo>
                  <a:lnTo>
                    <a:pt x="2201" y="4280"/>
                  </a:lnTo>
                  <a:lnTo>
                    <a:pt x="2212" y="4267"/>
                  </a:lnTo>
                  <a:lnTo>
                    <a:pt x="2223" y="4253"/>
                  </a:lnTo>
                  <a:lnTo>
                    <a:pt x="2233" y="4237"/>
                  </a:lnTo>
                  <a:lnTo>
                    <a:pt x="2243" y="4220"/>
                  </a:lnTo>
                  <a:lnTo>
                    <a:pt x="2251" y="4202"/>
                  </a:lnTo>
                  <a:lnTo>
                    <a:pt x="2259" y="4181"/>
                  </a:lnTo>
                  <a:lnTo>
                    <a:pt x="2266" y="4160"/>
                  </a:lnTo>
                  <a:lnTo>
                    <a:pt x="2272" y="4137"/>
                  </a:lnTo>
                  <a:lnTo>
                    <a:pt x="2291" y="3946"/>
                  </a:lnTo>
                  <a:lnTo>
                    <a:pt x="2293" y="3915"/>
                  </a:lnTo>
                  <a:lnTo>
                    <a:pt x="2294" y="3885"/>
                  </a:lnTo>
                  <a:lnTo>
                    <a:pt x="2295" y="3854"/>
                  </a:lnTo>
                  <a:lnTo>
                    <a:pt x="2298" y="3822"/>
                  </a:lnTo>
                  <a:lnTo>
                    <a:pt x="2301" y="3788"/>
                  </a:lnTo>
                  <a:lnTo>
                    <a:pt x="2306" y="3756"/>
                  </a:lnTo>
                  <a:lnTo>
                    <a:pt x="2316" y="3690"/>
                  </a:lnTo>
                  <a:lnTo>
                    <a:pt x="2329" y="3621"/>
                  </a:lnTo>
                  <a:lnTo>
                    <a:pt x="2345" y="3553"/>
                  </a:lnTo>
                  <a:lnTo>
                    <a:pt x="2362" y="3483"/>
                  </a:lnTo>
                  <a:lnTo>
                    <a:pt x="2381" y="3413"/>
                  </a:lnTo>
                  <a:lnTo>
                    <a:pt x="2402" y="3343"/>
                  </a:lnTo>
                  <a:lnTo>
                    <a:pt x="2425" y="3273"/>
                  </a:lnTo>
                  <a:lnTo>
                    <a:pt x="2449" y="3202"/>
                  </a:lnTo>
                  <a:lnTo>
                    <a:pt x="2474" y="3134"/>
                  </a:lnTo>
                  <a:lnTo>
                    <a:pt x="2499" y="3065"/>
                  </a:lnTo>
                  <a:lnTo>
                    <a:pt x="2526" y="2998"/>
                  </a:lnTo>
                  <a:lnTo>
                    <a:pt x="2552" y="2931"/>
                  </a:lnTo>
                  <a:lnTo>
                    <a:pt x="2579" y="2867"/>
                  </a:lnTo>
                  <a:lnTo>
                    <a:pt x="2607" y="2804"/>
                  </a:lnTo>
                  <a:lnTo>
                    <a:pt x="2633" y="2743"/>
                  </a:lnTo>
                  <a:lnTo>
                    <a:pt x="2685" y="2631"/>
                  </a:lnTo>
                  <a:lnTo>
                    <a:pt x="2735" y="2528"/>
                  </a:lnTo>
                  <a:lnTo>
                    <a:pt x="2778" y="2439"/>
                  </a:lnTo>
                  <a:lnTo>
                    <a:pt x="2816" y="2366"/>
                  </a:lnTo>
                  <a:lnTo>
                    <a:pt x="2846" y="2312"/>
                  </a:lnTo>
                  <a:lnTo>
                    <a:pt x="2872" y="2262"/>
                  </a:lnTo>
                  <a:lnTo>
                    <a:pt x="2890" y="2228"/>
                  </a:lnTo>
                  <a:lnTo>
                    <a:pt x="2906" y="2193"/>
                  </a:lnTo>
                  <a:lnTo>
                    <a:pt x="2923" y="2157"/>
                  </a:lnTo>
                  <a:lnTo>
                    <a:pt x="2937" y="2122"/>
                  </a:lnTo>
                  <a:lnTo>
                    <a:pt x="2952" y="2085"/>
                  </a:lnTo>
                  <a:lnTo>
                    <a:pt x="2965" y="2049"/>
                  </a:lnTo>
                  <a:lnTo>
                    <a:pt x="2978" y="2012"/>
                  </a:lnTo>
                  <a:lnTo>
                    <a:pt x="2989" y="1975"/>
                  </a:lnTo>
                  <a:lnTo>
                    <a:pt x="3000" y="1937"/>
                  </a:lnTo>
                  <a:lnTo>
                    <a:pt x="3010" y="1900"/>
                  </a:lnTo>
                  <a:lnTo>
                    <a:pt x="3019" y="1862"/>
                  </a:lnTo>
                  <a:lnTo>
                    <a:pt x="3027" y="1823"/>
                  </a:lnTo>
                  <a:lnTo>
                    <a:pt x="3034" y="1785"/>
                  </a:lnTo>
                  <a:lnTo>
                    <a:pt x="3040" y="1746"/>
                  </a:lnTo>
                  <a:lnTo>
                    <a:pt x="3045" y="1707"/>
                  </a:lnTo>
                  <a:lnTo>
                    <a:pt x="3049" y="1667"/>
                  </a:lnTo>
                  <a:lnTo>
                    <a:pt x="3056" y="1527"/>
                  </a:lnTo>
                  <a:lnTo>
                    <a:pt x="3055" y="1489"/>
                  </a:lnTo>
                  <a:lnTo>
                    <a:pt x="3054" y="1452"/>
                  </a:lnTo>
                  <a:lnTo>
                    <a:pt x="3051" y="1413"/>
                  </a:lnTo>
                  <a:lnTo>
                    <a:pt x="3048" y="1376"/>
                  </a:lnTo>
                  <a:lnTo>
                    <a:pt x="3044" y="1338"/>
                  </a:lnTo>
                  <a:lnTo>
                    <a:pt x="3039" y="1301"/>
                  </a:lnTo>
                  <a:lnTo>
                    <a:pt x="3034" y="1264"/>
                  </a:lnTo>
                  <a:lnTo>
                    <a:pt x="3026" y="1227"/>
                  </a:lnTo>
                  <a:lnTo>
                    <a:pt x="3018" y="1191"/>
                  </a:lnTo>
                  <a:lnTo>
                    <a:pt x="3010" y="1154"/>
                  </a:lnTo>
                  <a:lnTo>
                    <a:pt x="3000" y="1118"/>
                  </a:lnTo>
                  <a:lnTo>
                    <a:pt x="2990" y="1082"/>
                  </a:lnTo>
                  <a:lnTo>
                    <a:pt x="2979" y="1047"/>
                  </a:lnTo>
                  <a:lnTo>
                    <a:pt x="2967" y="1012"/>
                  </a:lnTo>
                  <a:lnTo>
                    <a:pt x="2954" y="977"/>
                  </a:lnTo>
                  <a:lnTo>
                    <a:pt x="2941" y="943"/>
                  </a:lnTo>
                  <a:lnTo>
                    <a:pt x="2925" y="909"/>
                  </a:lnTo>
                  <a:lnTo>
                    <a:pt x="2910" y="875"/>
                  </a:lnTo>
                  <a:lnTo>
                    <a:pt x="2894" y="841"/>
                  </a:lnTo>
                  <a:lnTo>
                    <a:pt x="2877" y="808"/>
                  </a:lnTo>
                  <a:lnTo>
                    <a:pt x="2859" y="776"/>
                  </a:lnTo>
                  <a:lnTo>
                    <a:pt x="2840" y="744"/>
                  </a:lnTo>
                  <a:lnTo>
                    <a:pt x="2820" y="712"/>
                  </a:lnTo>
                  <a:lnTo>
                    <a:pt x="2800" y="681"/>
                  </a:lnTo>
                  <a:lnTo>
                    <a:pt x="2779" y="650"/>
                  </a:lnTo>
                  <a:lnTo>
                    <a:pt x="2757" y="619"/>
                  </a:lnTo>
                  <a:lnTo>
                    <a:pt x="2734" y="589"/>
                  </a:lnTo>
                  <a:lnTo>
                    <a:pt x="2711" y="561"/>
                  </a:lnTo>
                  <a:lnTo>
                    <a:pt x="2686" y="531"/>
                  </a:lnTo>
                  <a:lnTo>
                    <a:pt x="2661" y="503"/>
                  </a:lnTo>
                  <a:lnTo>
                    <a:pt x="2635" y="475"/>
                  </a:lnTo>
                  <a:lnTo>
                    <a:pt x="2609" y="448"/>
                  </a:lnTo>
                  <a:close/>
                  <a:moveTo>
                    <a:pt x="2661" y="1641"/>
                  </a:moveTo>
                  <a:lnTo>
                    <a:pt x="2661" y="1641"/>
                  </a:lnTo>
                  <a:lnTo>
                    <a:pt x="2658" y="1669"/>
                  </a:lnTo>
                  <a:lnTo>
                    <a:pt x="2654" y="1697"/>
                  </a:lnTo>
                  <a:lnTo>
                    <a:pt x="2650" y="1725"/>
                  </a:lnTo>
                  <a:lnTo>
                    <a:pt x="2644" y="1753"/>
                  </a:lnTo>
                  <a:lnTo>
                    <a:pt x="2639" y="1781"/>
                  </a:lnTo>
                  <a:lnTo>
                    <a:pt x="2632" y="1809"/>
                  </a:lnTo>
                  <a:lnTo>
                    <a:pt x="2624" y="1837"/>
                  </a:lnTo>
                  <a:lnTo>
                    <a:pt x="2617" y="1863"/>
                  </a:lnTo>
                  <a:lnTo>
                    <a:pt x="2608" y="1891"/>
                  </a:lnTo>
                  <a:lnTo>
                    <a:pt x="2599" y="1918"/>
                  </a:lnTo>
                  <a:lnTo>
                    <a:pt x="2589" y="1945"/>
                  </a:lnTo>
                  <a:lnTo>
                    <a:pt x="2579" y="1972"/>
                  </a:lnTo>
                  <a:lnTo>
                    <a:pt x="2567" y="1998"/>
                  </a:lnTo>
                  <a:lnTo>
                    <a:pt x="2556" y="2025"/>
                  </a:lnTo>
                  <a:lnTo>
                    <a:pt x="2543" y="2051"/>
                  </a:lnTo>
                  <a:lnTo>
                    <a:pt x="2529" y="2078"/>
                  </a:lnTo>
                  <a:lnTo>
                    <a:pt x="2485" y="2158"/>
                  </a:lnTo>
                  <a:lnTo>
                    <a:pt x="2450" y="2227"/>
                  </a:lnTo>
                  <a:lnTo>
                    <a:pt x="2408" y="2311"/>
                  </a:lnTo>
                  <a:lnTo>
                    <a:pt x="2359" y="2409"/>
                  </a:lnTo>
                  <a:lnTo>
                    <a:pt x="2307" y="2519"/>
                  </a:lnTo>
                  <a:lnTo>
                    <a:pt x="2253" y="2641"/>
                  </a:lnTo>
                  <a:lnTo>
                    <a:pt x="2225" y="2705"/>
                  </a:lnTo>
                  <a:lnTo>
                    <a:pt x="2197" y="2771"/>
                  </a:lnTo>
                  <a:lnTo>
                    <a:pt x="2170" y="2838"/>
                  </a:lnTo>
                  <a:lnTo>
                    <a:pt x="2142" y="2908"/>
                  </a:lnTo>
                  <a:lnTo>
                    <a:pt x="2116" y="2979"/>
                  </a:lnTo>
                  <a:lnTo>
                    <a:pt x="2090" y="3051"/>
                  </a:lnTo>
                  <a:lnTo>
                    <a:pt x="2065" y="3124"/>
                  </a:lnTo>
                  <a:lnTo>
                    <a:pt x="2040" y="3198"/>
                  </a:lnTo>
                  <a:lnTo>
                    <a:pt x="2018" y="3272"/>
                  </a:lnTo>
                  <a:lnTo>
                    <a:pt x="1996" y="3346"/>
                  </a:lnTo>
                  <a:lnTo>
                    <a:pt x="1977" y="3420"/>
                  </a:lnTo>
                  <a:lnTo>
                    <a:pt x="1960" y="3494"/>
                  </a:lnTo>
                  <a:lnTo>
                    <a:pt x="1944" y="3568"/>
                  </a:lnTo>
                  <a:lnTo>
                    <a:pt x="1930" y="3641"/>
                  </a:lnTo>
                  <a:lnTo>
                    <a:pt x="1919" y="3714"/>
                  </a:lnTo>
                  <a:lnTo>
                    <a:pt x="1911" y="3785"/>
                  </a:lnTo>
                  <a:lnTo>
                    <a:pt x="1908" y="3820"/>
                  </a:lnTo>
                  <a:lnTo>
                    <a:pt x="1905" y="3856"/>
                  </a:lnTo>
                  <a:lnTo>
                    <a:pt x="1903" y="3890"/>
                  </a:lnTo>
                  <a:lnTo>
                    <a:pt x="1902" y="3924"/>
                  </a:lnTo>
                  <a:lnTo>
                    <a:pt x="1901" y="3939"/>
                  </a:lnTo>
                  <a:lnTo>
                    <a:pt x="1722" y="3939"/>
                  </a:lnTo>
                  <a:lnTo>
                    <a:pt x="1722" y="3230"/>
                  </a:lnTo>
                  <a:lnTo>
                    <a:pt x="1333" y="3230"/>
                  </a:lnTo>
                  <a:lnTo>
                    <a:pt x="1333" y="3939"/>
                  </a:lnTo>
                  <a:lnTo>
                    <a:pt x="1154" y="3939"/>
                  </a:lnTo>
                  <a:lnTo>
                    <a:pt x="1152" y="3924"/>
                  </a:lnTo>
                  <a:lnTo>
                    <a:pt x="1151" y="3873"/>
                  </a:lnTo>
                  <a:lnTo>
                    <a:pt x="1148" y="3820"/>
                  </a:lnTo>
                  <a:lnTo>
                    <a:pt x="1142" y="3767"/>
                  </a:lnTo>
                  <a:lnTo>
                    <a:pt x="1136" y="3714"/>
                  </a:lnTo>
                  <a:lnTo>
                    <a:pt x="1128" y="3659"/>
                  </a:lnTo>
                  <a:lnTo>
                    <a:pt x="1118" y="3604"/>
                  </a:lnTo>
                  <a:lnTo>
                    <a:pt x="1108" y="3547"/>
                  </a:lnTo>
                  <a:lnTo>
                    <a:pt x="1096" y="3491"/>
                  </a:lnTo>
                  <a:lnTo>
                    <a:pt x="1081" y="3434"/>
                  </a:lnTo>
                  <a:lnTo>
                    <a:pt x="1067" y="3377"/>
                  </a:lnTo>
                  <a:lnTo>
                    <a:pt x="1052" y="3319"/>
                  </a:lnTo>
                  <a:lnTo>
                    <a:pt x="1035" y="3261"/>
                  </a:lnTo>
                  <a:lnTo>
                    <a:pt x="1016" y="3203"/>
                  </a:lnTo>
                  <a:lnTo>
                    <a:pt x="997" y="3145"/>
                  </a:lnTo>
                  <a:lnTo>
                    <a:pt x="977" y="3086"/>
                  </a:lnTo>
                  <a:lnTo>
                    <a:pt x="958" y="3029"/>
                  </a:lnTo>
                  <a:lnTo>
                    <a:pt x="937" y="2970"/>
                  </a:lnTo>
                  <a:lnTo>
                    <a:pt x="914" y="2911"/>
                  </a:lnTo>
                  <a:lnTo>
                    <a:pt x="868" y="2796"/>
                  </a:lnTo>
                  <a:lnTo>
                    <a:pt x="820" y="2681"/>
                  </a:lnTo>
                  <a:lnTo>
                    <a:pt x="771" y="2570"/>
                  </a:lnTo>
                  <a:lnTo>
                    <a:pt x="721" y="2459"/>
                  </a:lnTo>
                  <a:lnTo>
                    <a:pt x="669" y="2353"/>
                  </a:lnTo>
                  <a:lnTo>
                    <a:pt x="618" y="2249"/>
                  </a:lnTo>
                  <a:lnTo>
                    <a:pt x="568" y="2150"/>
                  </a:lnTo>
                  <a:lnTo>
                    <a:pt x="567" y="2144"/>
                  </a:lnTo>
                  <a:lnTo>
                    <a:pt x="530" y="2075"/>
                  </a:lnTo>
                  <a:lnTo>
                    <a:pt x="515" y="2050"/>
                  </a:lnTo>
                  <a:lnTo>
                    <a:pt x="503" y="2024"/>
                  </a:lnTo>
                  <a:lnTo>
                    <a:pt x="491" y="1998"/>
                  </a:lnTo>
                  <a:lnTo>
                    <a:pt x="479" y="1972"/>
                  </a:lnTo>
                  <a:lnTo>
                    <a:pt x="468" y="1945"/>
                  </a:lnTo>
                  <a:lnTo>
                    <a:pt x="458" y="1918"/>
                  </a:lnTo>
                  <a:lnTo>
                    <a:pt x="449" y="1892"/>
                  </a:lnTo>
                  <a:lnTo>
                    <a:pt x="440" y="1864"/>
                  </a:lnTo>
                  <a:lnTo>
                    <a:pt x="431" y="1838"/>
                  </a:lnTo>
                  <a:lnTo>
                    <a:pt x="424" y="1810"/>
                  </a:lnTo>
                  <a:lnTo>
                    <a:pt x="418" y="1782"/>
                  </a:lnTo>
                  <a:lnTo>
                    <a:pt x="411" y="1754"/>
                  </a:lnTo>
                  <a:lnTo>
                    <a:pt x="406" y="1726"/>
                  </a:lnTo>
                  <a:lnTo>
                    <a:pt x="401" y="1697"/>
                  </a:lnTo>
                  <a:lnTo>
                    <a:pt x="398" y="1670"/>
                  </a:lnTo>
                  <a:lnTo>
                    <a:pt x="395" y="1641"/>
                  </a:lnTo>
                  <a:lnTo>
                    <a:pt x="389" y="1519"/>
                  </a:lnTo>
                  <a:lnTo>
                    <a:pt x="389" y="1492"/>
                  </a:lnTo>
                  <a:lnTo>
                    <a:pt x="390" y="1463"/>
                  </a:lnTo>
                  <a:lnTo>
                    <a:pt x="392" y="1435"/>
                  </a:lnTo>
                  <a:lnTo>
                    <a:pt x="395" y="1408"/>
                  </a:lnTo>
                  <a:lnTo>
                    <a:pt x="398" y="1380"/>
                  </a:lnTo>
                  <a:lnTo>
                    <a:pt x="402" y="1352"/>
                  </a:lnTo>
                  <a:lnTo>
                    <a:pt x="407" y="1325"/>
                  </a:lnTo>
                  <a:lnTo>
                    <a:pt x="412" y="1298"/>
                  </a:lnTo>
                  <a:lnTo>
                    <a:pt x="418" y="1270"/>
                  </a:lnTo>
                  <a:lnTo>
                    <a:pt x="424" y="1244"/>
                  </a:lnTo>
                  <a:lnTo>
                    <a:pt x="431" y="1217"/>
                  </a:lnTo>
                  <a:lnTo>
                    <a:pt x="439" y="1191"/>
                  </a:lnTo>
                  <a:lnTo>
                    <a:pt x="448" y="1165"/>
                  </a:lnTo>
                  <a:lnTo>
                    <a:pt x="457" y="1139"/>
                  </a:lnTo>
                  <a:lnTo>
                    <a:pt x="466" y="1113"/>
                  </a:lnTo>
                  <a:lnTo>
                    <a:pt x="476" y="1088"/>
                  </a:lnTo>
                  <a:lnTo>
                    <a:pt x="487" y="1063"/>
                  </a:lnTo>
                  <a:lnTo>
                    <a:pt x="499" y="1038"/>
                  </a:lnTo>
                  <a:lnTo>
                    <a:pt x="511" y="1013"/>
                  </a:lnTo>
                  <a:lnTo>
                    <a:pt x="524" y="989"/>
                  </a:lnTo>
                  <a:lnTo>
                    <a:pt x="537" y="965"/>
                  </a:lnTo>
                  <a:lnTo>
                    <a:pt x="551" y="941"/>
                  </a:lnTo>
                  <a:lnTo>
                    <a:pt x="565" y="918"/>
                  </a:lnTo>
                  <a:lnTo>
                    <a:pt x="580" y="895"/>
                  </a:lnTo>
                  <a:lnTo>
                    <a:pt x="596" y="871"/>
                  </a:lnTo>
                  <a:lnTo>
                    <a:pt x="612" y="849"/>
                  </a:lnTo>
                  <a:lnTo>
                    <a:pt x="629" y="827"/>
                  </a:lnTo>
                  <a:lnTo>
                    <a:pt x="647" y="806"/>
                  </a:lnTo>
                  <a:lnTo>
                    <a:pt x="664" y="784"/>
                  </a:lnTo>
                  <a:lnTo>
                    <a:pt x="683" y="763"/>
                  </a:lnTo>
                  <a:lnTo>
                    <a:pt x="702" y="743"/>
                  </a:lnTo>
                  <a:lnTo>
                    <a:pt x="722" y="723"/>
                  </a:lnTo>
                  <a:lnTo>
                    <a:pt x="743" y="703"/>
                  </a:lnTo>
                  <a:lnTo>
                    <a:pt x="764" y="683"/>
                  </a:lnTo>
                  <a:lnTo>
                    <a:pt x="785" y="665"/>
                  </a:lnTo>
                  <a:lnTo>
                    <a:pt x="806" y="647"/>
                  </a:lnTo>
                  <a:lnTo>
                    <a:pt x="828" y="629"/>
                  </a:lnTo>
                  <a:lnTo>
                    <a:pt x="850" y="611"/>
                  </a:lnTo>
                  <a:lnTo>
                    <a:pt x="874" y="596"/>
                  </a:lnTo>
                  <a:lnTo>
                    <a:pt x="896" y="579"/>
                  </a:lnTo>
                  <a:lnTo>
                    <a:pt x="920" y="565"/>
                  </a:lnTo>
                  <a:lnTo>
                    <a:pt x="943" y="550"/>
                  </a:lnTo>
                  <a:lnTo>
                    <a:pt x="968" y="536"/>
                  </a:lnTo>
                  <a:lnTo>
                    <a:pt x="992" y="523"/>
                  </a:lnTo>
                  <a:lnTo>
                    <a:pt x="1016" y="510"/>
                  </a:lnTo>
                  <a:lnTo>
                    <a:pt x="1041" y="498"/>
                  </a:lnTo>
                  <a:lnTo>
                    <a:pt x="1066" y="486"/>
                  </a:lnTo>
                  <a:lnTo>
                    <a:pt x="1091" y="475"/>
                  </a:lnTo>
                  <a:lnTo>
                    <a:pt x="1117" y="464"/>
                  </a:lnTo>
                  <a:lnTo>
                    <a:pt x="1143" y="456"/>
                  </a:lnTo>
                  <a:lnTo>
                    <a:pt x="1170" y="446"/>
                  </a:lnTo>
                  <a:lnTo>
                    <a:pt x="1195" y="438"/>
                  </a:lnTo>
                  <a:lnTo>
                    <a:pt x="1223" y="430"/>
                  </a:lnTo>
                  <a:lnTo>
                    <a:pt x="1250" y="423"/>
                  </a:lnTo>
                  <a:lnTo>
                    <a:pt x="1276" y="417"/>
                  </a:lnTo>
                  <a:lnTo>
                    <a:pt x="1304" y="411"/>
                  </a:lnTo>
                  <a:lnTo>
                    <a:pt x="1331" y="406"/>
                  </a:lnTo>
                  <a:lnTo>
                    <a:pt x="1359" y="401"/>
                  </a:lnTo>
                  <a:lnTo>
                    <a:pt x="1387" y="398"/>
                  </a:lnTo>
                  <a:lnTo>
                    <a:pt x="1414" y="395"/>
                  </a:lnTo>
                  <a:lnTo>
                    <a:pt x="1443" y="392"/>
                  </a:lnTo>
                  <a:lnTo>
                    <a:pt x="1471" y="390"/>
                  </a:lnTo>
                  <a:lnTo>
                    <a:pt x="1500" y="389"/>
                  </a:lnTo>
                  <a:lnTo>
                    <a:pt x="1527" y="389"/>
                  </a:lnTo>
                  <a:lnTo>
                    <a:pt x="1569" y="389"/>
                  </a:lnTo>
                  <a:lnTo>
                    <a:pt x="1610" y="391"/>
                  </a:lnTo>
                  <a:lnTo>
                    <a:pt x="1651" y="396"/>
                  </a:lnTo>
                  <a:lnTo>
                    <a:pt x="1691" y="400"/>
                  </a:lnTo>
                  <a:lnTo>
                    <a:pt x="1732" y="407"/>
                  </a:lnTo>
                  <a:lnTo>
                    <a:pt x="1771" y="415"/>
                  </a:lnTo>
                  <a:lnTo>
                    <a:pt x="1810" y="423"/>
                  </a:lnTo>
                  <a:lnTo>
                    <a:pt x="1849" y="435"/>
                  </a:lnTo>
                  <a:lnTo>
                    <a:pt x="1882" y="444"/>
                  </a:lnTo>
                  <a:lnTo>
                    <a:pt x="1917" y="457"/>
                  </a:lnTo>
                  <a:lnTo>
                    <a:pt x="1950" y="470"/>
                  </a:lnTo>
                  <a:lnTo>
                    <a:pt x="1983" y="483"/>
                  </a:lnTo>
                  <a:lnTo>
                    <a:pt x="2015" y="498"/>
                  </a:lnTo>
                  <a:lnTo>
                    <a:pt x="2047" y="514"/>
                  </a:lnTo>
                  <a:lnTo>
                    <a:pt x="2078" y="531"/>
                  </a:lnTo>
                  <a:lnTo>
                    <a:pt x="2109" y="548"/>
                  </a:lnTo>
                  <a:lnTo>
                    <a:pt x="2139" y="567"/>
                  </a:lnTo>
                  <a:lnTo>
                    <a:pt x="2169" y="586"/>
                  </a:lnTo>
                  <a:lnTo>
                    <a:pt x="2197" y="607"/>
                  </a:lnTo>
                  <a:lnTo>
                    <a:pt x="2226" y="628"/>
                  </a:lnTo>
                  <a:lnTo>
                    <a:pt x="2254" y="650"/>
                  </a:lnTo>
                  <a:lnTo>
                    <a:pt x="2281" y="673"/>
                  </a:lnTo>
                  <a:lnTo>
                    <a:pt x="2308" y="698"/>
                  </a:lnTo>
                  <a:lnTo>
                    <a:pt x="2333" y="723"/>
                  </a:lnTo>
                  <a:lnTo>
                    <a:pt x="2353" y="743"/>
                  </a:lnTo>
                  <a:lnTo>
                    <a:pt x="2372" y="763"/>
                  </a:lnTo>
                  <a:lnTo>
                    <a:pt x="2391" y="784"/>
                  </a:lnTo>
                  <a:lnTo>
                    <a:pt x="2409" y="806"/>
                  </a:lnTo>
                  <a:lnTo>
                    <a:pt x="2426" y="827"/>
                  </a:lnTo>
                  <a:lnTo>
                    <a:pt x="2443" y="849"/>
                  </a:lnTo>
                  <a:lnTo>
                    <a:pt x="2460" y="872"/>
                  </a:lnTo>
                  <a:lnTo>
                    <a:pt x="2475" y="895"/>
                  </a:lnTo>
                  <a:lnTo>
                    <a:pt x="2489" y="918"/>
                  </a:lnTo>
                  <a:lnTo>
                    <a:pt x="2505" y="941"/>
                  </a:lnTo>
                  <a:lnTo>
                    <a:pt x="2518" y="965"/>
                  </a:lnTo>
                  <a:lnTo>
                    <a:pt x="2531" y="989"/>
                  </a:lnTo>
                  <a:lnTo>
                    <a:pt x="2545" y="1013"/>
                  </a:lnTo>
                  <a:lnTo>
                    <a:pt x="2557" y="1038"/>
                  </a:lnTo>
                  <a:lnTo>
                    <a:pt x="2568" y="1063"/>
                  </a:lnTo>
                  <a:lnTo>
                    <a:pt x="2579" y="1088"/>
                  </a:lnTo>
                  <a:lnTo>
                    <a:pt x="2589" y="1113"/>
                  </a:lnTo>
                  <a:lnTo>
                    <a:pt x="2599" y="1139"/>
                  </a:lnTo>
                  <a:lnTo>
                    <a:pt x="2608" y="1164"/>
                  </a:lnTo>
                  <a:lnTo>
                    <a:pt x="2617" y="1191"/>
                  </a:lnTo>
                  <a:lnTo>
                    <a:pt x="2624" y="1217"/>
                  </a:lnTo>
                  <a:lnTo>
                    <a:pt x="2631" y="1244"/>
                  </a:lnTo>
                  <a:lnTo>
                    <a:pt x="2638" y="1270"/>
                  </a:lnTo>
                  <a:lnTo>
                    <a:pt x="2643" y="1297"/>
                  </a:lnTo>
                  <a:lnTo>
                    <a:pt x="2649" y="1325"/>
                  </a:lnTo>
                  <a:lnTo>
                    <a:pt x="2653" y="1352"/>
                  </a:lnTo>
                  <a:lnTo>
                    <a:pt x="2658" y="1379"/>
                  </a:lnTo>
                  <a:lnTo>
                    <a:pt x="2660" y="1406"/>
                  </a:lnTo>
                  <a:lnTo>
                    <a:pt x="2663" y="1435"/>
                  </a:lnTo>
                  <a:lnTo>
                    <a:pt x="2664" y="1463"/>
                  </a:lnTo>
                  <a:lnTo>
                    <a:pt x="2666" y="1491"/>
                  </a:lnTo>
                  <a:lnTo>
                    <a:pt x="2666" y="1519"/>
                  </a:lnTo>
                  <a:lnTo>
                    <a:pt x="2661" y="1641"/>
                  </a:lnTo>
                  <a:close/>
                  <a:moveTo>
                    <a:pt x="907" y="4981"/>
                  </a:moveTo>
                  <a:lnTo>
                    <a:pt x="2149" y="4981"/>
                  </a:lnTo>
                  <a:lnTo>
                    <a:pt x="2149" y="4592"/>
                  </a:lnTo>
                  <a:lnTo>
                    <a:pt x="907" y="4592"/>
                  </a:lnTo>
                  <a:lnTo>
                    <a:pt x="907" y="4981"/>
                  </a:lnTo>
                  <a:close/>
                  <a:moveTo>
                    <a:pt x="1177" y="5429"/>
                  </a:moveTo>
                  <a:lnTo>
                    <a:pt x="1879" y="5429"/>
                  </a:lnTo>
                  <a:lnTo>
                    <a:pt x="1879" y="5209"/>
                  </a:lnTo>
                  <a:lnTo>
                    <a:pt x="1177" y="5209"/>
                  </a:lnTo>
                  <a:lnTo>
                    <a:pt x="1177" y="5429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marL="0" marR="0" lvl="0" indent="0" algn="ctr" defTabSz="6858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7317126" y="2434819"/>
            <a:ext cx="3380718" cy="1438469"/>
            <a:chOff x="7827985" y="2230016"/>
            <a:chExt cx="2429499" cy="1438469"/>
          </a:xfrm>
        </p:grpSpPr>
        <p:sp>
          <p:nvSpPr>
            <p:cNvPr id="22" name="TextBox 13"/>
            <p:cNvSpPr txBox="1"/>
            <p:nvPr/>
          </p:nvSpPr>
          <p:spPr>
            <a:xfrm>
              <a:off x="7827986" y="2230016"/>
              <a:ext cx="1401112" cy="246221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/>
            <a:p>
              <a:pPr defTabSz="683419">
                <a:spcBef>
                  <a:spcPct val="20000"/>
                </a:spcBef>
              </a:pPr>
              <a:r>
                <a:rPr lang="zh-CN" altLang="en-US" sz="1600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数据类型</a:t>
              </a:r>
              <a:endParaRPr lang="zh-CN" altLang="en-US" sz="1600" b="1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23" name="TextBox 13"/>
            <p:cNvSpPr txBox="1"/>
            <p:nvPr/>
          </p:nvSpPr>
          <p:spPr>
            <a:xfrm>
              <a:off x="7827985" y="2505090"/>
              <a:ext cx="2429499" cy="116339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spcBef>
                  <a:spcPct val="0"/>
                </a:spcBef>
                <a:defRPr kumimoji="1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defRPr>
              </a:lvl1pPr>
            </a:lstStyle>
            <a:p>
              <a:r>
                <a:rPr lang="en-US" altLang="zh-CN" dirty="0" smtClean="0">
                  <a:solidFill>
                    <a:schemeClr val="tx1"/>
                  </a:solidFill>
                  <a:sym typeface="+mn-lt"/>
                </a:rPr>
                <a:t>1.Number</a:t>
              </a:r>
            </a:p>
            <a:p>
              <a:r>
                <a:rPr lang="en-US" altLang="zh-CN" dirty="0" smtClean="0">
                  <a:solidFill>
                    <a:schemeClr val="tx1"/>
                  </a:solidFill>
                  <a:sym typeface="+mn-lt"/>
                </a:rPr>
                <a:t>2.String</a:t>
              </a:r>
            </a:p>
            <a:p>
              <a:r>
                <a:rPr lang="en-US" altLang="zh-CN" dirty="0" smtClean="0">
                  <a:solidFill>
                    <a:schemeClr val="tx1"/>
                  </a:solidFill>
                  <a:sym typeface="+mn-lt"/>
                </a:rPr>
                <a:t>3.Boolean</a:t>
              </a:r>
            </a:p>
            <a:p>
              <a:r>
                <a:rPr lang="en-US" altLang="zh-CN" dirty="0">
                  <a:solidFill>
                    <a:schemeClr val="tx1"/>
                  </a:solidFill>
                  <a:sym typeface="+mn-lt"/>
                </a:rPr>
                <a:t>4</a:t>
              </a:r>
              <a:r>
                <a:rPr lang="en-US" altLang="zh-CN" dirty="0" smtClean="0">
                  <a:solidFill>
                    <a:schemeClr val="tx1"/>
                  </a:solidFill>
                  <a:sym typeface="+mn-lt"/>
                </a:rPr>
                <a:t>.Undefined</a:t>
              </a:r>
            </a:p>
            <a:p>
              <a:r>
                <a:rPr lang="en-US" altLang="zh-CN" dirty="0" smtClean="0">
                  <a:solidFill>
                    <a:schemeClr val="tx1"/>
                  </a:solidFill>
                  <a:sym typeface="+mn-lt"/>
                </a:rPr>
                <a:t>5.Null</a:t>
              </a:r>
            </a:p>
            <a:p>
              <a:r>
                <a:rPr lang="en-US" altLang="zh-CN" dirty="0">
                  <a:solidFill>
                    <a:schemeClr val="tx1"/>
                  </a:solidFill>
                  <a:sym typeface="+mn-lt"/>
                </a:rPr>
                <a:t>6</a:t>
              </a:r>
              <a:r>
                <a:rPr lang="en-US" altLang="zh-CN" dirty="0" smtClean="0">
                  <a:solidFill>
                    <a:schemeClr val="tx1"/>
                  </a:solidFill>
                  <a:sym typeface="+mn-lt"/>
                </a:rPr>
                <a:t>.Object</a:t>
              </a:r>
              <a:r>
                <a:rPr lang="zh-CN" altLang="en-US" dirty="0" smtClean="0">
                  <a:solidFill>
                    <a:schemeClr val="tx1"/>
                  </a:solidFill>
                  <a:sym typeface="+mn-lt"/>
                </a:rPr>
                <a:t> </a:t>
              </a:r>
              <a:endParaRPr lang="en-US" altLang="zh-CN" dirty="0" smtClean="0">
                <a:solidFill>
                  <a:schemeClr val="tx1"/>
                </a:solidFill>
                <a:sym typeface="+mn-lt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2497622" y="4233836"/>
            <a:ext cx="3351383" cy="662872"/>
            <a:chOff x="3455287" y="4016694"/>
            <a:chExt cx="2429499" cy="662872"/>
          </a:xfrm>
        </p:grpSpPr>
        <p:sp>
          <p:nvSpPr>
            <p:cNvPr id="25" name="TextBox 13"/>
            <p:cNvSpPr txBox="1"/>
            <p:nvPr/>
          </p:nvSpPr>
          <p:spPr>
            <a:xfrm>
              <a:off x="3455288" y="4016694"/>
              <a:ext cx="1401112" cy="246221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/>
            <a:p>
              <a:pPr defTabSz="683419">
                <a:spcBef>
                  <a:spcPct val="20000"/>
                </a:spcBef>
              </a:pPr>
              <a:r>
                <a:rPr lang="zh-CN" altLang="en-US" sz="1600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变量转换</a:t>
              </a:r>
              <a:endParaRPr lang="zh-CN" altLang="en-US" sz="1600" b="1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26" name="TextBox 13"/>
            <p:cNvSpPr txBox="1"/>
            <p:nvPr/>
          </p:nvSpPr>
          <p:spPr>
            <a:xfrm>
              <a:off x="3455287" y="4291768"/>
              <a:ext cx="2429499" cy="38779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spcBef>
                  <a:spcPct val="0"/>
                </a:spcBef>
                <a:defRPr kumimoji="1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defRPr>
              </a:lvl1pPr>
            </a:lstStyle>
            <a:p>
              <a:r>
                <a:rPr lang="en-US" altLang="zh-CN" dirty="0" smtClean="0">
                  <a:solidFill>
                    <a:schemeClr val="tx1"/>
                  </a:solidFill>
                  <a:sym typeface="+mn-lt"/>
                </a:rPr>
                <a:t>1.toString()</a:t>
              </a:r>
            </a:p>
            <a:p>
              <a:r>
                <a:rPr lang="en-US" altLang="zh-CN" dirty="0" smtClean="0">
                  <a:solidFill>
                    <a:schemeClr val="tx1"/>
                  </a:solidFill>
                  <a:sym typeface="+mn-lt"/>
                </a:rPr>
                <a:t>2.number()</a:t>
              </a:r>
              <a:r>
                <a:rPr lang="zh-CN" altLang="en-US" dirty="0" smtClean="0">
                  <a:solidFill>
                    <a:schemeClr val="tx1"/>
                  </a:solidFill>
                  <a:sym typeface="+mn-lt"/>
                </a:rPr>
                <a:t> </a:t>
              </a:r>
              <a:r>
                <a:rPr lang="en-US" altLang="zh-CN" dirty="0" smtClean="0">
                  <a:solidFill>
                    <a:schemeClr val="tx1"/>
                  </a:solidFill>
                  <a:sym typeface="+mn-lt"/>
                </a:rPr>
                <a:t>,</a:t>
              </a:r>
              <a:r>
                <a:rPr lang="zh-CN" altLang="en-US" dirty="0" smtClean="0">
                  <a:solidFill>
                    <a:schemeClr val="tx1"/>
                  </a:solidFill>
                  <a:sym typeface="+mn-lt"/>
                </a:rPr>
                <a:t> </a:t>
              </a:r>
              <a:r>
                <a:rPr lang="en-US" altLang="zh-CN" dirty="0" err="1" smtClean="0">
                  <a:solidFill>
                    <a:schemeClr val="tx1"/>
                  </a:solidFill>
                  <a:sym typeface="+mn-lt"/>
                </a:rPr>
                <a:t>parseInt</a:t>
              </a:r>
              <a:r>
                <a:rPr lang="en-US" altLang="zh-CN" dirty="0" smtClean="0">
                  <a:solidFill>
                    <a:schemeClr val="tx1"/>
                  </a:solidFill>
                  <a:sym typeface="+mn-lt"/>
                </a:rPr>
                <a:t>(),</a:t>
              </a:r>
              <a:r>
                <a:rPr lang="zh-CN" altLang="en-US" dirty="0" smtClean="0">
                  <a:solidFill>
                    <a:schemeClr val="tx1"/>
                  </a:solidFill>
                  <a:sym typeface="+mn-lt"/>
                </a:rPr>
                <a:t> </a:t>
              </a:r>
              <a:r>
                <a:rPr lang="en-US" altLang="zh-CN" dirty="0" err="1" smtClean="0">
                  <a:solidFill>
                    <a:schemeClr val="tx1"/>
                  </a:solidFill>
                  <a:sym typeface="+mn-lt"/>
                </a:rPr>
                <a:t>parseFloat</a:t>
              </a:r>
              <a:r>
                <a:rPr lang="en-US" altLang="zh-CN" dirty="0" smtClean="0">
                  <a:solidFill>
                    <a:schemeClr val="tx1"/>
                  </a:solidFill>
                  <a:sym typeface="+mn-lt"/>
                </a:rPr>
                <a:t>()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7317126" y="4233836"/>
            <a:ext cx="3380718" cy="1082987"/>
            <a:chOff x="7827985" y="4016694"/>
            <a:chExt cx="2429499" cy="1082987"/>
          </a:xfrm>
        </p:grpSpPr>
        <p:sp>
          <p:nvSpPr>
            <p:cNvPr id="28" name="TextBox 13"/>
            <p:cNvSpPr txBox="1"/>
            <p:nvPr/>
          </p:nvSpPr>
          <p:spPr>
            <a:xfrm>
              <a:off x="7827986" y="4016694"/>
              <a:ext cx="1401112" cy="246221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/>
            <a:p>
              <a:pPr defTabSz="683419">
                <a:spcBef>
                  <a:spcPct val="20000"/>
                </a:spcBef>
              </a:pPr>
              <a:r>
                <a:rPr lang="zh-CN" altLang="en-US" sz="1600" b="1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运算符</a:t>
              </a:r>
              <a:endParaRPr lang="zh-CN" altLang="en-US" sz="1600" b="1" dirty="0"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29" name="TextBox 13"/>
            <p:cNvSpPr txBox="1"/>
            <p:nvPr/>
          </p:nvSpPr>
          <p:spPr>
            <a:xfrm>
              <a:off x="7827985" y="4291768"/>
              <a:ext cx="2429499" cy="80791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lnSpc>
                  <a:spcPct val="120000"/>
                </a:lnSpc>
                <a:spcBef>
                  <a:spcPct val="0"/>
                </a:spcBef>
                <a:defRPr kumimoji="1" sz="105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defRPr>
              </a:lvl1pPr>
            </a:lstStyle>
            <a:p>
              <a:r>
                <a:rPr lang="en-US" altLang="zh-CN" dirty="0" smtClean="0">
                  <a:solidFill>
                    <a:schemeClr val="tx1"/>
                  </a:solidFill>
                  <a:sym typeface="+mn-lt"/>
                </a:rPr>
                <a:t>1.</a:t>
              </a:r>
              <a:r>
                <a:rPr lang="zh-CN" altLang="en-US" dirty="0" smtClean="0">
                  <a:solidFill>
                    <a:schemeClr val="tx1"/>
                  </a:solidFill>
                  <a:sym typeface="+mn-lt"/>
                </a:rPr>
                <a:t>一元</a:t>
              </a:r>
              <a:r>
                <a:rPr lang="zh-CN" altLang="en-US" dirty="0" smtClean="0">
                  <a:solidFill>
                    <a:schemeClr val="tx1"/>
                  </a:solidFill>
                  <a:sym typeface="+mn-lt"/>
                </a:rPr>
                <a:t>运算</a:t>
              </a:r>
              <a:r>
                <a:rPr lang="en-US" altLang="zh-CN" dirty="0" smtClean="0">
                  <a:solidFill>
                    <a:schemeClr val="tx1"/>
                  </a:solidFill>
                  <a:sym typeface="+mn-lt"/>
                </a:rPr>
                <a:t> </a:t>
              </a:r>
              <a:r>
                <a:rPr lang="en-US" altLang="zh-CN" dirty="0" err="1" smtClean="0">
                  <a:solidFill>
                    <a:schemeClr val="tx1"/>
                  </a:solidFill>
                  <a:sym typeface="+mn-lt"/>
                </a:rPr>
                <a:t>i</a:t>
              </a:r>
              <a:r>
                <a:rPr lang="en-US" altLang="zh-CN" dirty="0" smtClean="0">
                  <a:solidFill>
                    <a:schemeClr val="tx1"/>
                  </a:solidFill>
                  <a:sym typeface="+mn-lt"/>
                </a:rPr>
                <a:t>++, </a:t>
              </a:r>
              <a:r>
                <a:rPr lang="en-US" altLang="zh-CN" dirty="0" err="1" smtClean="0">
                  <a:solidFill>
                    <a:schemeClr val="tx1"/>
                  </a:solidFill>
                  <a:sym typeface="+mn-lt"/>
                </a:rPr>
                <a:t>i</a:t>
              </a:r>
              <a:r>
                <a:rPr lang="en-US" altLang="zh-CN" dirty="0" smtClean="0">
                  <a:solidFill>
                    <a:schemeClr val="tx1"/>
                  </a:solidFill>
                  <a:sym typeface="+mn-lt"/>
                </a:rPr>
                <a:t>--, +, -</a:t>
              </a:r>
            </a:p>
            <a:p>
              <a:r>
                <a:rPr lang="en-US" altLang="zh-CN" dirty="0" smtClean="0">
                  <a:solidFill>
                    <a:schemeClr val="tx1"/>
                  </a:solidFill>
                  <a:sym typeface="+mn-lt"/>
                </a:rPr>
                <a:t>2.</a:t>
              </a:r>
              <a:r>
                <a:rPr lang="zh-CN" altLang="en-US" dirty="0">
                  <a:latin typeface="YaHei Consolas" charset="0"/>
                  <a:ea typeface="YaHei Consolas" charset="0"/>
                </a:rPr>
                <a:t>算术运算符 </a:t>
              </a:r>
              <a:r>
                <a:rPr lang="en-US" altLang="zh-CN" dirty="0">
                  <a:latin typeface="YaHei Consolas" charset="0"/>
                  <a:ea typeface="YaHei Consolas" charset="0"/>
                </a:rPr>
                <a:t>+ - * / %</a:t>
              </a:r>
              <a:endParaRPr lang="en-US" altLang="zh-CN" dirty="0" smtClean="0">
                <a:solidFill>
                  <a:schemeClr val="tx1"/>
                </a:solidFill>
                <a:sym typeface="+mn-lt"/>
              </a:endParaRPr>
            </a:p>
            <a:p>
              <a:r>
                <a:rPr lang="en-US" altLang="zh-CN" dirty="0" smtClean="0">
                  <a:solidFill>
                    <a:schemeClr val="tx1"/>
                  </a:solidFill>
                  <a:sym typeface="+mn-lt"/>
                </a:rPr>
                <a:t>3.</a:t>
              </a:r>
              <a:r>
                <a:rPr lang="zh-CN" altLang="en-US" dirty="0">
                  <a:latin typeface="YaHei Consolas" charset="0"/>
                  <a:ea typeface="YaHei Consolas" charset="0"/>
                </a:rPr>
                <a:t>比较运算</a:t>
              </a:r>
              <a:r>
                <a:rPr lang="zh-CN" altLang="en-US" dirty="0" smtClean="0">
                  <a:latin typeface="YaHei Consolas" charset="0"/>
                  <a:ea typeface="YaHei Consolas" charset="0"/>
                </a:rPr>
                <a:t>符  </a:t>
              </a:r>
              <a:r>
                <a:rPr lang="en-US" altLang="zh-CN" dirty="0">
                  <a:latin typeface="YaHei Consolas" charset="0"/>
                  <a:ea typeface="YaHei Consolas" charset="0"/>
                </a:rPr>
                <a:t>&gt;, &lt;, &gt;=, &lt;=, ==, </a:t>
              </a:r>
              <a:r>
                <a:rPr lang="en-US" altLang="zh-CN" dirty="0" smtClean="0">
                  <a:latin typeface="YaHei Consolas" charset="0"/>
                  <a:ea typeface="YaHei Consolas" charset="0"/>
                </a:rPr>
                <a:t>!=</a:t>
              </a:r>
            </a:p>
            <a:p>
              <a:pPr marL="609600" indent="-609600">
                <a:lnSpc>
                  <a:spcPct val="70000"/>
                </a:lnSpc>
                <a:spcAft>
                  <a:spcPct val="0"/>
                </a:spcAft>
              </a:pPr>
              <a:r>
                <a:rPr lang="en-US" altLang="zh-CN" dirty="0" smtClean="0">
                  <a:solidFill>
                    <a:schemeClr val="tx1"/>
                  </a:solidFill>
                  <a:latin typeface="YaHei Consolas" charset="0"/>
                  <a:ea typeface="YaHei Consolas" charset="0"/>
                  <a:sym typeface="+mn-lt"/>
                </a:rPr>
                <a:t>4.</a:t>
              </a:r>
              <a:r>
                <a:rPr lang="zh-CN" altLang="en-US" dirty="0">
                  <a:latin typeface="YaHei Consolas" charset="0"/>
                  <a:ea typeface="YaHei Consolas" charset="0"/>
                </a:rPr>
                <a:t>逻辑运算</a:t>
              </a:r>
              <a:r>
                <a:rPr lang="zh-CN" altLang="en-US" dirty="0" smtClean="0">
                  <a:latin typeface="YaHei Consolas" charset="0"/>
                  <a:ea typeface="YaHei Consolas" charset="0"/>
                </a:rPr>
                <a:t>符</a:t>
              </a:r>
              <a:r>
                <a:rPr lang="en-US" altLang="zh-CN" dirty="0" smtClean="0">
                  <a:latin typeface="YaHei Consolas" charset="0"/>
                  <a:ea typeface="YaHei Consolas" charset="0"/>
                </a:rPr>
                <a:t> &amp;&amp;</a:t>
              </a:r>
              <a:r>
                <a:rPr lang="zh-CN" altLang="en-US" dirty="0" smtClean="0">
                  <a:latin typeface="YaHei Consolas" charset="0"/>
                  <a:ea typeface="YaHei Consolas" charset="0"/>
                </a:rPr>
                <a:t> </a:t>
              </a:r>
              <a:r>
                <a:rPr lang="zh-CN" altLang="en-US" dirty="0">
                  <a:latin typeface="YaHei Consolas" charset="0"/>
                  <a:ea typeface="YaHei Consolas" charset="0"/>
                </a:rPr>
                <a:t>逻辑</a:t>
              </a:r>
              <a:r>
                <a:rPr lang="zh-CN" altLang="en-US" dirty="0" smtClean="0">
                  <a:latin typeface="YaHei Consolas" charset="0"/>
                  <a:ea typeface="YaHei Consolas" charset="0"/>
                </a:rPr>
                <a:t>与</a:t>
              </a:r>
              <a:r>
                <a:rPr lang="en-US" altLang="zh-CN" dirty="0" smtClean="0">
                  <a:latin typeface="YaHei Consolas" charset="0"/>
                  <a:ea typeface="YaHei Consolas" charset="0"/>
                </a:rPr>
                <a:t>,  || </a:t>
              </a:r>
              <a:r>
                <a:rPr lang="zh-CN" altLang="en-US" dirty="0">
                  <a:latin typeface="YaHei Consolas" charset="0"/>
                  <a:ea typeface="YaHei Consolas" charset="0"/>
                </a:rPr>
                <a:t>逻辑</a:t>
              </a:r>
              <a:r>
                <a:rPr lang="zh-CN" altLang="en-US" dirty="0" smtClean="0">
                  <a:latin typeface="YaHei Consolas" charset="0"/>
                  <a:ea typeface="YaHei Consolas" charset="0"/>
                </a:rPr>
                <a:t>或</a:t>
              </a:r>
              <a:r>
                <a:rPr lang="en-US" altLang="zh-CN" dirty="0" smtClean="0">
                  <a:latin typeface="YaHei Consolas" charset="0"/>
                  <a:ea typeface="YaHei Consolas" charset="0"/>
                </a:rPr>
                <a:t>, </a:t>
              </a:r>
              <a:r>
                <a:rPr lang="zh-CN" altLang="en-US" dirty="0" smtClean="0">
                  <a:latin typeface="YaHei Consolas" charset="0"/>
                  <a:ea typeface="YaHei Consolas" charset="0"/>
                </a:rPr>
                <a:t>！逻辑非</a:t>
              </a:r>
              <a:endParaRPr lang="zh-CN" altLang="en-US" dirty="0">
                <a:latin typeface="YaHei Consolas" charset="0"/>
                <a:ea typeface="YaHei Consolas" charset="0"/>
              </a:endParaRPr>
            </a:p>
            <a:p>
              <a:pPr marL="609600" indent="-609600">
                <a:lnSpc>
                  <a:spcPct val="70000"/>
                </a:lnSpc>
                <a:spcAft>
                  <a:spcPct val="0"/>
                </a:spcAft>
                <a:buNone/>
              </a:pPr>
              <a:r>
                <a:rPr lang="zh-CN" altLang="en-US" dirty="0">
                  <a:latin typeface="YaHei Consolas" charset="0"/>
                  <a:ea typeface="YaHei Consolas" charset="0"/>
                </a:rPr>
                <a:t>	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84298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3703233" y="3429248"/>
            <a:ext cx="4785541" cy="953115"/>
            <a:chOff x="3690407" y="2848154"/>
            <a:chExt cx="4785541" cy="953115"/>
          </a:xfrm>
        </p:grpSpPr>
        <p:sp>
          <p:nvSpPr>
            <p:cNvPr id="8" name="文本框 7"/>
            <p:cNvSpPr txBox="1"/>
            <p:nvPr/>
          </p:nvSpPr>
          <p:spPr>
            <a:xfrm>
              <a:off x="3690407" y="2925223"/>
              <a:ext cx="47855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600" dirty="0" err="1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Js</a:t>
              </a:r>
              <a:r>
                <a:rPr lang="zh-CN" altLang="en-US" sz="3600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基础框架（</a:t>
              </a:r>
              <a:r>
                <a:rPr lang="en-US" altLang="zh-CN" sz="3600" dirty="0"/>
                <a:t> jQuery </a:t>
              </a:r>
              <a:r>
                <a:rPr lang="zh-CN" altLang="en-US" sz="3600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）</a:t>
              </a:r>
              <a:endParaRPr lang="zh-CN" altLang="en-US" sz="3600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602496" y="3505803"/>
              <a:ext cx="2961357" cy="2954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endParaRPr kumimoji="1" lang="en-US" altLang="zh-CN" sz="1100" spc="-150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602496" y="3690893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7974" y="2120902"/>
            <a:ext cx="1930400" cy="115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28855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0245"/>
            <a:ext cx="12192000" cy="5906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65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内容简介</a:t>
            </a:r>
          </a:p>
        </p:txBody>
      </p:sp>
      <p:grpSp>
        <p:nvGrpSpPr>
          <p:cNvPr id="6147" name="Group 43"/>
          <p:cNvGrpSpPr>
            <a:grpSpLocks/>
          </p:cNvGrpSpPr>
          <p:nvPr/>
        </p:nvGrpSpPr>
        <p:grpSpPr bwMode="auto">
          <a:xfrm>
            <a:off x="3071814" y="1341439"/>
            <a:ext cx="6053137" cy="4302125"/>
            <a:chOff x="1152" y="1275"/>
            <a:chExt cx="3813" cy="2710"/>
          </a:xfrm>
        </p:grpSpPr>
        <p:grpSp>
          <p:nvGrpSpPr>
            <p:cNvPr id="6148" name="Group 5"/>
            <p:cNvGrpSpPr>
              <a:grpSpLocks/>
            </p:cNvGrpSpPr>
            <p:nvPr/>
          </p:nvGrpSpPr>
          <p:grpSpPr bwMode="auto">
            <a:xfrm>
              <a:off x="1152" y="1275"/>
              <a:ext cx="480" cy="419"/>
              <a:chOff x="1110" y="2656"/>
              <a:chExt cx="1549" cy="1351"/>
            </a:xfrm>
          </p:grpSpPr>
          <p:sp>
            <p:nvSpPr>
              <p:cNvPr id="6181" name="AutoShape 6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6182" name="AutoShape 7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35848" name="AutoShape 8"/>
              <p:cNvSpPr>
                <a:spLocks noChangeArrowheads="1"/>
              </p:cNvSpPr>
              <p:nvPr/>
            </p:nvSpPr>
            <p:spPr bwMode="gray">
              <a:xfrm>
                <a:off x="1200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hlink">
                      <a:gamma/>
                      <a:shade val="46275"/>
                      <a:invGamma/>
                    </a:schemeClr>
                  </a:gs>
                  <a:gs pos="100000">
                    <a:schemeClr val="hlink"/>
                  </a:gs>
                </a:gsLst>
                <a:lin ang="2700000" scaled="1"/>
              </a:gradFill>
              <a:ln w="9525">
                <a:solidFill>
                  <a:schemeClr val="bg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ea typeface="宋体" pitchFamily="2" charset="-122"/>
                </a:endParaRPr>
              </a:p>
            </p:txBody>
          </p:sp>
        </p:grpSp>
        <p:sp>
          <p:nvSpPr>
            <p:cNvPr id="6149" name="Line 9"/>
            <p:cNvSpPr>
              <a:spLocks noChangeShapeType="1"/>
            </p:cNvSpPr>
            <p:nvPr/>
          </p:nvSpPr>
          <p:spPr bwMode="auto">
            <a:xfrm>
              <a:off x="1536" y="1659"/>
              <a:ext cx="3024" cy="0"/>
            </a:xfrm>
            <a:prstGeom prst="line">
              <a:avLst/>
            </a:prstGeom>
            <a:noFill/>
            <a:ln w="25400">
              <a:solidFill>
                <a:schemeClr val="folHlink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50" name="Text Box 10"/>
            <p:cNvSpPr txBox="1">
              <a:spLocks noChangeArrowheads="1"/>
            </p:cNvSpPr>
            <p:nvPr/>
          </p:nvSpPr>
          <p:spPr bwMode="auto">
            <a:xfrm>
              <a:off x="1927" y="1298"/>
              <a:ext cx="2534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2600" dirty="0"/>
                <a:t>jQuery</a:t>
              </a:r>
              <a:r>
                <a:rPr lang="zh-CN" altLang="en-US" sz="2600" dirty="0"/>
                <a:t>的由来及简介</a:t>
              </a:r>
            </a:p>
          </p:txBody>
        </p:sp>
        <p:sp>
          <p:nvSpPr>
            <p:cNvPr id="6151" name="Text Box 11"/>
            <p:cNvSpPr txBox="1">
              <a:spLocks noChangeArrowheads="1"/>
            </p:cNvSpPr>
            <p:nvPr/>
          </p:nvSpPr>
          <p:spPr bwMode="gray">
            <a:xfrm>
              <a:off x="1233" y="1325"/>
              <a:ext cx="309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/>
              <a:r>
                <a:rPr lang="zh-CN" altLang="en-US" sz="2400">
                  <a:solidFill>
                    <a:schemeClr val="bg1"/>
                  </a:solidFill>
                  <a:latin typeface="宋体" charset="-122"/>
                </a:rPr>
                <a:t>一</a:t>
              </a:r>
            </a:p>
          </p:txBody>
        </p:sp>
        <p:grpSp>
          <p:nvGrpSpPr>
            <p:cNvPr id="6152" name="Group 12"/>
            <p:cNvGrpSpPr>
              <a:grpSpLocks/>
            </p:cNvGrpSpPr>
            <p:nvPr/>
          </p:nvGrpSpPr>
          <p:grpSpPr bwMode="auto">
            <a:xfrm>
              <a:off x="1152" y="1851"/>
              <a:ext cx="480" cy="419"/>
              <a:chOff x="3174" y="2656"/>
              <a:chExt cx="1549" cy="1351"/>
            </a:xfrm>
          </p:grpSpPr>
          <p:sp>
            <p:nvSpPr>
              <p:cNvPr id="6178" name="AutoShape 13"/>
              <p:cNvSpPr>
                <a:spLocks noChangeArrowheads="1"/>
              </p:cNvSpPr>
              <p:nvPr/>
            </p:nvSpPr>
            <p:spPr bwMode="gray">
              <a:xfrm>
                <a:off x="3187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6179" name="AutoShape 14"/>
              <p:cNvSpPr>
                <a:spLocks noChangeArrowheads="1"/>
              </p:cNvSpPr>
              <p:nvPr/>
            </p:nvSpPr>
            <p:spPr bwMode="gray">
              <a:xfrm>
                <a:off x="3174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35855" name="AutoShape 15"/>
              <p:cNvSpPr>
                <a:spLocks noChangeArrowheads="1"/>
              </p:cNvSpPr>
              <p:nvPr/>
            </p:nvSpPr>
            <p:spPr bwMode="gray">
              <a:xfrm>
                <a:off x="3264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1">
                      <a:gamma/>
                      <a:shade val="46275"/>
                      <a:invGamma/>
                    </a:schemeClr>
                  </a:gs>
                  <a:gs pos="100000">
                    <a:schemeClr val="accent1"/>
                  </a:gs>
                </a:gsLst>
                <a:lin ang="2700000" scaled="1"/>
              </a:gradFill>
              <a:ln w="9525">
                <a:solidFill>
                  <a:schemeClr val="bg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ea typeface="宋体" pitchFamily="2" charset="-122"/>
                </a:endParaRPr>
              </a:p>
            </p:txBody>
          </p:sp>
        </p:grpSp>
        <p:sp>
          <p:nvSpPr>
            <p:cNvPr id="6153" name="Line 16"/>
            <p:cNvSpPr>
              <a:spLocks noChangeShapeType="1"/>
            </p:cNvSpPr>
            <p:nvPr/>
          </p:nvSpPr>
          <p:spPr bwMode="auto">
            <a:xfrm>
              <a:off x="1536" y="2235"/>
              <a:ext cx="3024" cy="0"/>
            </a:xfrm>
            <a:prstGeom prst="line">
              <a:avLst/>
            </a:prstGeom>
            <a:noFill/>
            <a:ln w="25400">
              <a:solidFill>
                <a:schemeClr val="folHlink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54" name="Text Box 17"/>
            <p:cNvSpPr txBox="1">
              <a:spLocks noChangeArrowheads="1"/>
            </p:cNvSpPr>
            <p:nvPr/>
          </p:nvSpPr>
          <p:spPr bwMode="auto">
            <a:xfrm>
              <a:off x="1837" y="1842"/>
              <a:ext cx="2852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2600" dirty="0"/>
                <a:t>jQuery</a:t>
              </a:r>
              <a:r>
                <a:rPr lang="zh-CN" altLang="en-US" sz="2600" dirty="0"/>
                <a:t>对象和</a:t>
              </a:r>
              <a:r>
                <a:rPr lang="en-US" altLang="zh-CN" sz="2600" dirty="0"/>
                <a:t>DOM</a:t>
              </a:r>
              <a:r>
                <a:rPr lang="zh-CN" altLang="en-US" sz="2600" dirty="0"/>
                <a:t>对象</a:t>
              </a:r>
            </a:p>
          </p:txBody>
        </p:sp>
        <p:sp>
          <p:nvSpPr>
            <p:cNvPr id="6155" name="Text Box 18"/>
            <p:cNvSpPr txBox="1">
              <a:spLocks noChangeArrowheads="1"/>
            </p:cNvSpPr>
            <p:nvPr/>
          </p:nvSpPr>
          <p:spPr bwMode="gray">
            <a:xfrm>
              <a:off x="1233" y="1901"/>
              <a:ext cx="309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/>
              <a:r>
                <a:rPr lang="zh-CN" altLang="en-US" sz="2400">
                  <a:solidFill>
                    <a:schemeClr val="bg1"/>
                  </a:solidFill>
                  <a:latin typeface="宋体" charset="-122"/>
                </a:rPr>
                <a:t>二</a:t>
              </a:r>
            </a:p>
          </p:txBody>
        </p:sp>
        <p:grpSp>
          <p:nvGrpSpPr>
            <p:cNvPr id="6156" name="Group 19"/>
            <p:cNvGrpSpPr>
              <a:grpSpLocks/>
            </p:cNvGrpSpPr>
            <p:nvPr/>
          </p:nvGrpSpPr>
          <p:grpSpPr bwMode="auto">
            <a:xfrm>
              <a:off x="1152" y="2413"/>
              <a:ext cx="480" cy="419"/>
              <a:chOff x="1110" y="2656"/>
              <a:chExt cx="1549" cy="1351"/>
            </a:xfrm>
          </p:grpSpPr>
          <p:sp>
            <p:nvSpPr>
              <p:cNvPr id="6175" name="AutoShape 20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6176" name="AutoShape 21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35862" name="AutoShape 22"/>
              <p:cNvSpPr>
                <a:spLocks noChangeArrowheads="1"/>
              </p:cNvSpPr>
              <p:nvPr/>
            </p:nvSpPr>
            <p:spPr bwMode="gray">
              <a:xfrm>
                <a:off x="1200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hlink">
                      <a:gamma/>
                      <a:shade val="46275"/>
                      <a:invGamma/>
                    </a:schemeClr>
                  </a:gs>
                  <a:gs pos="100000">
                    <a:schemeClr val="hlink"/>
                  </a:gs>
                </a:gsLst>
                <a:lin ang="2700000" scaled="1"/>
              </a:gradFill>
              <a:ln w="9525">
                <a:solidFill>
                  <a:schemeClr val="bg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ea typeface="宋体" pitchFamily="2" charset="-122"/>
                </a:endParaRPr>
              </a:p>
            </p:txBody>
          </p:sp>
        </p:grpSp>
        <p:sp>
          <p:nvSpPr>
            <p:cNvPr id="6157" name="Line 23"/>
            <p:cNvSpPr>
              <a:spLocks noChangeShapeType="1"/>
            </p:cNvSpPr>
            <p:nvPr/>
          </p:nvSpPr>
          <p:spPr bwMode="auto">
            <a:xfrm>
              <a:off x="1536" y="2797"/>
              <a:ext cx="3024" cy="0"/>
            </a:xfrm>
            <a:prstGeom prst="line">
              <a:avLst/>
            </a:prstGeom>
            <a:noFill/>
            <a:ln w="25400">
              <a:solidFill>
                <a:schemeClr val="folHlink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58" name="Text Box 24"/>
            <p:cNvSpPr txBox="1">
              <a:spLocks noChangeArrowheads="1"/>
            </p:cNvSpPr>
            <p:nvPr/>
          </p:nvSpPr>
          <p:spPr bwMode="auto">
            <a:xfrm>
              <a:off x="1973" y="2432"/>
              <a:ext cx="2992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2600" dirty="0"/>
                <a:t>jQuery</a:t>
              </a:r>
              <a:r>
                <a:rPr lang="zh-CN" altLang="en-US" sz="2600" dirty="0"/>
                <a:t>选择器</a:t>
              </a:r>
            </a:p>
          </p:txBody>
        </p:sp>
        <p:sp>
          <p:nvSpPr>
            <p:cNvPr id="6159" name="Text Box 25"/>
            <p:cNvSpPr txBox="1">
              <a:spLocks noChangeArrowheads="1"/>
            </p:cNvSpPr>
            <p:nvPr/>
          </p:nvSpPr>
          <p:spPr bwMode="gray">
            <a:xfrm>
              <a:off x="1210" y="2478"/>
              <a:ext cx="309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/>
              <a:r>
                <a:rPr lang="zh-CN" altLang="en-US" sz="2400">
                  <a:solidFill>
                    <a:schemeClr val="bg1"/>
                  </a:solidFill>
                  <a:latin typeface="宋体" charset="-122"/>
                </a:rPr>
                <a:t>三</a:t>
              </a:r>
            </a:p>
          </p:txBody>
        </p:sp>
        <p:grpSp>
          <p:nvGrpSpPr>
            <p:cNvPr id="6160" name="Group 26"/>
            <p:cNvGrpSpPr>
              <a:grpSpLocks/>
            </p:cNvGrpSpPr>
            <p:nvPr/>
          </p:nvGrpSpPr>
          <p:grpSpPr bwMode="auto">
            <a:xfrm>
              <a:off x="1152" y="2989"/>
              <a:ext cx="480" cy="419"/>
              <a:chOff x="3174" y="2656"/>
              <a:chExt cx="1549" cy="1351"/>
            </a:xfrm>
          </p:grpSpPr>
          <p:sp>
            <p:nvSpPr>
              <p:cNvPr id="6172" name="AutoShape 27"/>
              <p:cNvSpPr>
                <a:spLocks noChangeArrowheads="1"/>
              </p:cNvSpPr>
              <p:nvPr/>
            </p:nvSpPr>
            <p:spPr bwMode="gray">
              <a:xfrm>
                <a:off x="3187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6173" name="AutoShape 28"/>
              <p:cNvSpPr>
                <a:spLocks noChangeArrowheads="1"/>
              </p:cNvSpPr>
              <p:nvPr/>
            </p:nvSpPr>
            <p:spPr bwMode="gray">
              <a:xfrm>
                <a:off x="3174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35869" name="AutoShape 29"/>
              <p:cNvSpPr>
                <a:spLocks noChangeArrowheads="1"/>
              </p:cNvSpPr>
              <p:nvPr/>
            </p:nvSpPr>
            <p:spPr bwMode="gray">
              <a:xfrm>
                <a:off x="3264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accent1">
                      <a:gamma/>
                      <a:shade val="46275"/>
                      <a:invGamma/>
                    </a:schemeClr>
                  </a:gs>
                  <a:gs pos="100000">
                    <a:schemeClr val="accent1"/>
                  </a:gs>
                </a:gsLst>
                <a:lin ang="2700000" scaled="1"/>
              </a:gradFill>
              <a:ln w="9525">
                <a:solidFill>
                  <a:schemeClr val="bg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ea typeface="宋体" pitchFamily="2" charset="-122"/>
                </a:endParaRPr>
              </a:p>
            </p:txBody>
          </p:sp>
        </p:grpSp>
        <p:sp>
          <p:nvSpPr>
            <p:cNvPr id="6161" name="Line 30"/>
            <p:cNvSpPr>
              <a:spLocks noChangeShapeType="1"/>
            </p:cNvSpPr>
            <p:nvPr/>
          </p:nvSpPr>
          <p:spPr bwMode="auto">
            <a:xfrm>
              <a:off x="1536" y="3373"/>
              <a:ext cx="3024" cy="0"/>
            </a:xfrm>
            <a:prstGeom prst="line">
              <a:avLst/>
            </a:prstGeom>
            <a:noFill/>
            <a:ln w="25400">
              <a:solidFill>
                <a:schemeClr val="folHlink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62" name="Text Box 31"/>
            <p:cNvSpPr txBox="1">
              <a:spLocks noChangeArrowheads="1"/>
            </p:cNvSpPr>
            <p:nvPr/>
          </p:nvSpPr>
          <p:spPr bwMode="auto">
            <a:xfrm>
              <a:off x="1837" y="2976"/>
              <a:ext cx="2921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en-US" altLang="zh-CN" sz="2600" dirty="0"/>
                <a:t>jQuery</a:t>
              </a:r>
              <a:r>
                <a:rPr lang="zh-CN" altLang="en-US" sz="2600" dirty="0"/>
                <a:t>中的</a:t>
              </a:r>
              <a:r>
                <a:rPr lang="en-US" altLang="zh-CN" sz="2600" dirty="0"/>
                <a:t>DOM</a:t>
              </a:r>
              <a:r>
                <a:rPr lang="zh-CN" altLang="en-US" sz="2600" dirty="0"/>
                <a:t>操作</a:t>
              </a:r>
            </a:p>
          </p:txBody>
        </p:sp>
        <p:sp>
          <p:nvSpPr>
            <p:cNvPr id="6163" name="Text Box 32"/>
            <p:cNvSpPr txBox="1">
              <a:spLocks noChangeArrowheads="1"/>
            </p:cNvSpPr>
            <p:nvPr/>
          </p:nvSpPr>
          <p:spPr bwMode="gray">
            <a:xfrm>
              <a:off x="1233" y="3039"/>
              <a:ext cx="309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/>
              <a:r>
                <a:rPr lang="zh-CN" altLang="en-US" sz="2400">
                  <a:solidFill>
                    <a:schemeClr val="bg1"/>
                  </a:solidFill>
                  <a:latin typeface="宋体" charset="-122"/>
                </a:rPr>
                <a:t>四</a:t>
              </a:r>
            </a:p>
          </p:txBody>
        </p:sp>
        <p:sp>
          <p:nvSpPr>
            <p:cNvPr id="6164" name="Line 33"/>
            <p:cNvSpPr>
              <a:spLocks noChangeShapeType="1"/>
            </p:cNvSpPr>
            <p:nvPr/>
          </p:nvSpPr>
          <p:spPr bwMode="auto">
            <a:xfrm>
              <a:off x="1550" y="3974"/>
              <a:ext cx="3024" cy="0"/>
            </a:xfrm>
            <a:prstGeom prst="line">
              <a:avLst/>
            </a:prstGeom>
            <a:noFill/>
            <a:ln w="25400">
              <a:solidFill>
                <a:schemeClr val="folHlink"/>
              </a:solidFill>
              <a:prstDash val="sysDot"/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6165" name="Text Box 34"/>
            <p:cNvSpPr txBox="1">
              <a:spLocks noChangeArrowheads="1"/>
            </p:cNvSpPr>
            <p:nvPr/>
          </p:nvSpPr>
          <p:spPr bwMode="auto">
            <a:xfrm>
              <a:off x="1805" y="3581"/>
              <a:ext cx="2992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r>
                <a:rPr lang="zh-CN" altLang="en-US" sz="2600" dirty="0"/>
                <a:t>使用</a:t>
              </a:r>
              <a:r>
                <a:rPr lang="en-US" altLang="zh-CN" sz="2600" dirty="0"/>
                <a:t>jQuery</a:t>
              </a:r>
              <a:r>
                <a:rPr lang="zh-CN" altLang="en-US" sz="2600" dirty="0"/>
                <a:t>创建动画效果</a:t>
              </a:r>
            </a:p>
          </p:txBody>
        </p:sp>
        <p:sp>
          <p:nvSpPr>
            <p:cNvPr id="6166" name="Text Box 35"/>
            <p:cNvSpPr txBox="1">
              <a:spLocks noChangeArrowheads="1"/>
            </p:cNvSpPr>
            <p:nvPr/>
          </p:nvSpPr>
          <p:spPr bwMode="gray">
            <a:xfrm>
              <a:off x="1247" y="3640"/>
              <a:ext cx="309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/>
              <a:r>
                <a:rPr lang="zh-CN" altLang="en-US" sz="2400">
                  <a:solidFill>
                    <a:schemeClr val="bg1"/>
                  </a:solidFill>
                  <a:latin typeface="宋体" charset="-122"/>
                </a:rPr>
                <a:t>三</a:t>
              </a:r>
            </a:p>
          </p:txBody>
        </p:sp>
        <p:grpSp>
          <p:nvGrpSpPr>
            <p:cNvPr id="6167" name="Group 37"/>
            <p:cNvGrpSpPr>
              <a:grpSpLocks/>
            </p:cNvGrpSpPr>
            <p:nvPr/>
          </p:nvGrpSpPr>
          <p:grpSpPr bwMode="auto">
            <a:xfrm>
              <a:off x="1156" y="3566"/>
              <a:ext cx="480" cy="419"/>
              <a:chOff x="1110" y="2656"/>
              <a:chExt cx="1549" cy="1351"/>
            </a:xfrm>
          </p:grpSpPr>
          <p:sp>
            <p:nvSpPr>
              <p:cNvPr id="6169" name="AutoShape 38"/>
              <p:cNvSpPr>
                <a:spLocks noChangeArrowheads="1"/>
              </p:cNvSpPr>
              <p:nvPr/>
            </p:nvSpPr>
            <p:spPr bwMode="gray">
              <a:xfrm>
                <a:off x="1123" y="2679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solidFill>
                <a:srgbClr val="808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6170" name="AutoShape 39"/>
              <p:cNvSpPr>
                <a:spLocks noChangeArrowheads="1"/>
              </p:cNvSpPr>
              <p:nvPr/>
            </p:nvSpPr>
            <p:spPr bwMode="gray">
              <a:xfrm>
                <a:off x="1110" y="2656"/>
                <a:ext cx="1536" cy="1328"/>
              </a:xfrm>
              <a:prstGeom prst="hexagon">
                <a:avLst>
                  <a:gd name="adj" fmla="val 28916"/>
                  <a:gd name="vf" fmla="val 115470"/>
                </a:avLst>
              </a:prstGeom>
              <a:gradFill rotWithShape="1">
                <a:gsLst>
                  <a:gs pos="0">
                    <a:srgbClr val="E6E6E6"/>
                  </a:gs>
                  <a:gs pos="7500">
                    <a:srgbClr val="7D8496"/>
                  </a:gs>
                  <a:gs pos="26500">
                    <a:srgbClr val="E6E6E6"/>
                  </a:gs>
                  <a:gs pos="34000">
                    <a:srgbClr val="7D8496"/>
                  </a:gs>
                  <a:gs pos="46500">
                    <a:srgbClr val="E6E6E6"/>
                  </a:gs>
                  <a:gs pos="50000">
                    <a:srgbClr val="FFFFFF"/>
                  </a:gs>
                  <a:gs pos="53500">
                    <a:srgbClr val="E6E6E6"/>
                  </a:gs>
                  <a:gs pos="66000">
                    <a:srgbClr val="7D8496"/>
                  </a:gs>
                  <a:gs pos="73500">
                    <a:srgbClr val="E6E6E6"/>
                  </a:gs>
                  <a:gs pos="92500">
                    <a:srgbClr val="7D8496"/>
                  </a:gs>
                  <a:gs pos="100000">
                    <a:srgbClr val="E6E6E6"/>
                  </a:gs>
                </a:gsLst>
                <a:lin ang="2700000" scaled="1"/>
              </a:gradFill>
              <a:ln w="9525">
                <a:solidFill>
                  <a:srgbClr val="C0C0C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1pPr>
                <a:lvl2pPr marL="742950" indent="-28575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2pPr>
                <a:lvl3pPr marL="11430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3pPr>
                <a:lvl4pPr marL="16002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4pPr>
                <a:lvl5pPr marL="2057400" indent="-228600" eaLnBrk="0" hangingPunct="0"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>
                    <a:solidFill>
                      <a:schemeClr val="tx1"/>
                    </a:solidFill>
                    <a:latin typeface="Arial" charset="0"/>
                    <a:ea typeface="宋体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35880" name="AutoShape 40"/>
              <p:cNvSpPr>
                <a:spLocks noChangeArrowheads="1"/>
              </p:cNvSpPr>
              <p:nvPr/>
            </p:nvSpPr>
            <p:spPr bwMode="gray">
              <a:xfrm>
                <a:off x="1200" y="2737"/>
                <a:ext cx="1349" cy="1167"/>
              </a:xfrm>
              <a:prstGeom prst="hexagon">
                <a:avLst>
                  <a:gd name="adj" fmla="val 28896"/>
                  <a:gd name="vf" fmla="val 115470"/>
                </a:avLst>
              </a:prstGeom>
              <a:gradFill rotWithShape="1">
                <a:gsLst>
                  <a:gs pos="0">
                    <a:schemeClr val="hlink">
                      <a:gamma/>
                      <a:shade val="46275"/>
                      <a:invGamma/>
                    </a:schemeClr>
                  </a:gs>
                  <a:gs pos="100000">
                    <a:schemeClr val="hlink"/>
                  </a:gs>
                </a:gsLst>
                <a:lin ang="2700000" scaled="1"/>
              </a:gradFill>
              <a:ln w="9525">
                <a:solidFill>
                  <a:schemeClr val="bg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>
                  <a:defRPr/>
                </a:pPr>
                <a:endParaRPr lang="zh-CN" altLang="en-US">
                  <a:ea typeface="宋体" pitchFamily="2" charset="-122"/>
                </a:endParaRPr>
              </a:p>
            </p:txBody>
          </p:sp>
        </p:grpSp>
        <p:sp>
          <p:nvSpPr>
            <p:cNvPr id="6168" name="Text Box 41"/>
            <p:cNvSpPr txBox="1">
              <a:spLocks noChangeArrowheads="1"/>
            </p:cNvSpPr>
            <p:nvPr/>
          </p:nvSpPr>
          <p:spPr bwMode="gray">
            <a:xfrm>
              <a:off x="1247" y="3657"/>
              <a:ext cx="309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/>
              <a:r>
                <a:rPr lang="zh-CN" altLang="en-US" sz="2400">
                  <a:solidFill>
                    <a:schemeClr val="bg1"/>
                  </a:solidFill>
                  <a:latin typeface="宋体" charset="-122"/>
                </a:rPr>
                <a:t>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7192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jQuery</a:t>
            </a:r>
            <a:r>
              <a:rPr lang="zh-CN" altLang="en-US" dirty="0"/>
              <a:t>的优势 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3600" dirty="0"/>
              <a:t>轻量级 （</a:t>
            </a:r>
            <a:r>
              <a:rPr lang="en-US" altLang="zh-CN" sz="3600" dirty="0"/>
              <a:t>Lightweight</a:t>
            </a:r>
            <a:r>
              <a:rPr lang="zh-CN" altLang="en-US" sz="3600" dirty="0"/>
              <a:t>）</a:t>
            </a:r>
          </a:p>
          <a:p>
            <a:pPr eaLnBrk="1" hangingPunct="1"/>
            <a:r>
              <a:rPr lang="zh-CN" altLang="en-US" sz="3600" dirty="0"/>
              <a:t>强大的选择器 </a:t>
            </a:r>
          </a:p>
          <a:p>
            <a:pPr eaLnBrk="1" hangingPunct="1"/>
            <a:r>
              <a:rPr lang="zh-CN" altLang="en-US" sz="3600" dirty="0"/>
              <a:t>出色的</a:t>
            </a:r>
            <a:r>
              <a:rPr lang="en-US" altLang="zh-CN" sz="3600" dirty="0"/>
              <a:t>DOM</a:t>
            </a:r>
            <a:r>
              <a:rPr lang="zh-CN" altLang="en-US" sz="3600" dirty="0"/>
              <a:t>操作封装 </a:t>
            </a:r>
          </a:p>
          <a:p>
            <a:pPr eaLnBrk="1" hangingPunct="1"/>
            <a:r>
              <a:rPr lang="zh-CN" altLang="en-US" sz="3600" dirty="0"/>
              <a:t>可靠的事件处理机制 </a:t>
            </a:r>
          </a:p>
          <a:p>
            <a:pPr eaLnBrk="1" hangingPunct="1"/>
            <a:r>
              <a:rPr lang="zh-CN" altLang="en-US" sz="3600" dirty="0"/>
              <a:t>出色的浏览器兼容性</a:t>
            </a:r>
            <a:r>
              <a:rPr lang="zh-CN" altLang="en-US" dirty="0"/>
              <a:t> </a:t>
            </a:r>
          </a:p>
        </p:txBody>
      </p:sp>
      <p:sp>
        <p:nvSpPr>
          <p:cNvPr id="11268" name="Rectangle 4"/>
          <p:cNvSpPr>
            <a:spLocks noChangeArrowheads="1"/>
          </p:cNvSpPr>
          <p:nvPr/>
        </p:nvSpPr>
        <p:spPr bwMode="auto">
          <a:xfrm>
            <a:off x="2210377" y="5254626"/>
            <a:ext cx="7272338" cy="79216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107763" dir="2700000" algn="ctr" rotWithShape="0">
              <a:schemeClr val="bg2"/>
            </a:outerShdw>
          </a:effectLst>
        </p:spPr>
        <p:txBody>
          <a:bodyPr wrap="none" anchor="ctr"/>
          <a:lstStyle>
            <a:lvl1pPr eaLnBrk="0" hangingPunct="0">
              <a:defRPr b="1"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 eaLnBrk="1" hangingPunct="1"/>
            <a:r>
              <a:rPr lang="en-US" altLang="zh-CN" sz="3200"/>
              <a:t>jQuery </a:t>
            </a:r>
            <a:r>
              <a:rPr lang="zh-CN" altLang="en-US" sz="3200" dirty="0"/>
              <a:t>理念</a:t>
            </a:r>
            <a:r>
              <a:rPr lang="en-US" altLang="zh-CN" sz="3200" dirty="0"/>
              <a:t>: </a:t>
            </a:r>
            <a:r>
              <a:rPr lang="zh-CN" altLang="en-US" sz="3200" dirty="0"/>
              <a:t>写得少</a:t>
            </a:r>
            <a:r>
              <a:rPr lang="en-US" altLang="zh-CN" sz="3200" dirty="0"/>
              <a:t>, </a:t>
            </a:r>
            <a:r>
              <a:rPr lang="zh-CN" altLang="en-US" sz="3200" dirty="0"/>
              <a:t>做得多</a:t>
            </a:r>
          </a:p>
        </p:txBody>
      </p:sp>
    </p:spTree>
    <p:extLst>
      <p:ext uri="{BB962C8B-B14F-4D97-AF65-F5344CB8AC3E}">
        <p14:creationId xmlns:p14="http://schemas.microsoft.com/office/powerpoint/2010/main" val="1083157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03585"/>
            <a:ext cx="12192000" cy="6858000"/>
          </a:xfrm>
          <a:prstGeom prst="rect">
            <a:avLst/>
          </a:prstGeom>
        </p:spPr>
      </p:pic>
      <p:sp>
        <p:nvSpPr>
          <p:cNvPr id="3" name="文本框 13"/>
          <p:cNvSpPr txBox="1">
            <a:spLocks noChangeArrowheads="1"/>
          </p:cNvSpPr>
          <p:nvPr/>
        </p:nvSpPr>
        <p:spPr bwMode="auto">
          <a:xfrm>
            <a:off x="3845284" y="2716922"/>
            <a:ext cx="384156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eaLnBrk="1" fontAlgn="auto" hangingPunct="1">
              <a:spcBef>
                <a:spcPts val="0"/>
              </a:spcBef>
              <a:spcAft>
                <a:spcPts val="0"/>
              </a:spcAft>
              <a:defRPr sz="700">
                <a:latin typeface="Helvetica" panose="020B0604020202020204" pitchFamily="34" charset="0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r>
              <a:rPr lang="en-US" altLang="zh-CN" sz="6000" dirty="0"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CONTENT</a:t>
            </a:r>
            <a:endParaRPr lang="zh-CN" altLang="en-US" sz="6000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204869" y="700017"/>
            <a:ext cx="2031106" cy="827273"/>
            <a:chOff x="7779199" y="970953"/>
            <a:chExt cx="2031106" cy="827273"/>
          </a:xfrm>
        </p:grpSpPr>
        <p:grpSp>
          <p:nvGrpSpPr>
            <p:cNvPr id="6" name="组合 5"/>
            <p:cNvGrpSpPr/>
            <p:nvPr/>
          </p:nvGrpSpPr>
          <p:grpSpPr>
            <a:xfrm>
              <a:off x="7779199" y="1438689"/>
              <a:ext cx="2031106" cy="359537"/>
              <a:chOff x="8106714" y="1721786"/>
              <a:chExt cx="2031106" cy="359537"/>
            </a:xfrm>
          </p:grpSpPr>
          <p:sp>
            <p:nvSpPr>
              <p:cNvPr id="12" name="文本框 66"/>
              <p:cNvSpPr txBox="1">
                <a:spLocks noChangeArrowheads="1"/>
              </p:cNvSpPr>
              <p:nvPr/>
            </p:nvSpPr>
            <p:spPr bwMode="auto">
              <a:xfrm>
                <a:off x="8106714" y="1827407"/>
                <a:ext cx="2031106" cy="2539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ts val="700"/>
                  </a:lnSpc>
                  <a:defRPr sz="500">
                    <a:solidFill>
                      <a:schemeClr val="bg1">
                        <a:lumMod val="50000"/>
                        <a:lumOff val="50000"/>
                      </a:schemeClr>
                    </a:solidFill>
                    <a:latin typeface="Helvetica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  <a:lvl2pPr marL="742950" indent="-285750"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>
                  <a:lnSpc>
                    <a:spcPct val="100000"/>
                  </a:lnSpc>
                </a:pP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8106714" y="1721786"/>
                <a:ext cx="1172116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zh-CN" sz="1600" dirty="0" err="1" smtClean="0"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Js</a:t>
                </a:r>
                <a:r>
                  <a:rPr lang="zh-CN" altLang="en-US" sz="1600" dirty="0" smtClean="0"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基础语法</a:t>
                </a:r>
                <a:endParaRPr lang="zh-CN" altLang="en-US" sz="1600" dirty="0"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7789473" y="970953"/>
              <a:ext cx="942975" cy="523220"/>
              <a:chOff x="6095999" y="654444"/>
              <a:chExt cx="942975" cy="523220"/>
            </a:xfrm>
          </p:grpSpPr>
          <p:sp>
            <p:nvSpPr>
              <p:cNvPr id="8" name="矩形: 圆角 31"/>
              <p:cNvSpPr/>
              <p:nvPr/>
            </p:nvSpPr>
            <p:spPr>
              <a:xfrm>
                <a:off x="6095999" y="752475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  <p:grpSp>
            <p:nvGrpSpPr>
              <p:cNvPr id="9" name="组合 8"/>
              <p:cNvGrpSpPr/>
              <p:nvPr/>
            </p:nvGrpSpPr>
            <p:grpSpPr>
              <a:xfrm>
                <a:off x="6107209" y="654444"/>
                <a:ext cx="729943" cy="523220"/>
                <a:chOff x="943942" y="2688081"/>
                <a:chExt cx="729943" cy="523220"/>
              </a:xfrm>
            </p:grpSpPr>
            <p:sp>
              <p:nvSpPr>
                <p:cNvPr id="10" name="文本框 9"/>
                <p:cNvSpPr txBox="1"/>
                <p:nvPr/>
              </p:nvSpPr>
              <p:spPr>
                <a:xfrm>
                  <a:off x="943942" y="2688081"/>
                  <a:ext cx="60785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2800" b="1" kern="2000" dirty="0">
                      <a:solidFill>
                        <a:schemeClr val="bg1"/>
                      </a:solidFill>
                      <a:latin typeface="思源黑体 CN Bold" panose="020B0800000000000000" pitchFamily="34" charset="-122"/>
                      <a:ea typeface="思源黑体 CN Bold" panose="020B0800000000000000" pitchFamily="34" charset="-122"/>
                    </a:rPr>
                    <a:t>01</a:t>
                  </a:r>
                  <a:endParaRPr lang="zh-CN" altLang="en-US" sz="2800" b="1" kern="2000" dirty="0">
                    <a:solidFill>
                      <a:schemeClr val="bg1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endParaRPr>
                </a:p>
              </p:txBody>
            </p:sp>
            <p:cxnSp>
              <p:nvCxnSpPr>
                <p:cNvPr id="11" name="直接连接符 10"/>
                <p:cNvCxnSpPr>
                  <a:cxnSpLocks/>
                </p:cNvCxnSpPr>
                <p:nvPr/>
              </p:nvCxnSpPr>
              <p:spPr>
                <a:xfrm flipH="1">
                  <a:off x="15336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14" name="组合 13"/>
          <p:cNvGrpSpPr/>
          <p:nvPr/>
        </p:nvGrpSpPr>
        <p:grpSpPr>
          <a:xfrm>
            <a:off x="8204869" y="1928913"/>
            <a:ext cx="2031106" cy="821128"/>
            <a:chOff x="7779199" y="2222427"/>
            <a:chExt cx="2031106" cy="821128"/>
          </a:xfrm>
        </p:grpSpPr>
        <p:grpSp>
          <p:nvGrpSpPr>
            <p:cNvPr id="15" name="组合 14"/>
            <p:cNvGrpSpPr/>
            <p:nvPr/>
          </p:nvGrpSpPr>
          <p:grpSpPr>
            <a:xfrm>
              <a:off x="7789473" y="2222427"/>
              <a:ext cx="942975" cy="523220"/>
              <a:chOff x="6095999" y="2071235"/>
              <a:chExt cx="942975" cy="523220"/>
            </a:xfrm>
          </p:grpSpPr>
          <p:sp>
            <p:nvSpPr>
              <p:cNvPr id="19" name="矩形: 圆角 39"/>
              <p:cNvSpPr/>
              <p:nvPr/>
            </p:nvSpPr>
            <p:spPr>
              <a:xfrm>
                <a:off x="6095999" y="2162175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  <p:grpSp>
            <p:nvGrpSpPr>
              <p:cNvPr id="20" name="组合 19"/>
              <p:cNvGrpSpPr/>
              <p:nvPr/>
            </p:nvGrpSpPr>
            <p:grpSpPr>
              <a:xfrm>
                <a:off x="6107209" y="2071235"/>
                <a:ext cx="765564" cy="523220"/>
                <a:chOff x="3673121" y="2688081"/>
                <a:chExt cx="765564" cy="523220"/>
              </a:xfrm>
            </p:grpSpPr>
            <p:sp>
              <p:nvSpPr>
                <p:cNvPr id="21" name="文本框 20"/>
                <p:cNvSpPr txBox="1"/>
                <p:nvPr/>
              </p:nvSpPr>
              <p:spPr>
                <a:xfrm>
                  <a:off x="3673121" y="2688081"/>
                  <a:ext cx="60785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 kern="2000">
                      <a:solidFill>
                        <a:schemeClr val="tx2"/>
                      </a:solidFill>
                      <a:latin typeface="Helvetica" panose="020B0604020202020204" pitchFamily="34" charset="0"/>
                    </a:defRPr>
                  </a:lvl1pPr>
                </a:lstStyle>
                <a:p>
                  <a:r>
                    <a:rPr lang="en-US" altLang="zh-CN" dirty="0">
                      <a:solidFill>
                        <a:schemeClr val="bg1"/>
                      </a:solidFill>
                      <a:latin typeface="思源黑体 CN Bold" panose="020B0800000000000000" pitchFamily="34" charset="-122"/>
                      <a:ea typeface="思源黑体 CN Bold" panose="020B0800000000000000" pitchFamily="34" charset="-122"/>
                    </a:rPr>
                    <a:t>02</a:t>
                  </a:r>
                  <a:endParaRPr lang="zh-CN" altLang="en-US" dirty="0">
                    <a:solidFill>
                      <a:schemeClr val="bg1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endParaRPr>
                </a:p>
              </p:txBody>
            </p:sp>
            <p:cxnSp>
              <p:nvCxnSpPr>
                <p:cNvPr id="22" name="直接连接符 21"/>
                <p:cNvCxnSpPr>
                  <a:cxnSpLocks/>
                </p:cNvCxnSpPr>
                <p:nvPr/>
              </p:nvCxnSpPr>
              <p:spPr>
                <a:xfrm flipH="1">
                  <a:off x="42984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6" name="组合 15"/>
            <p:cNvGrpSpPr/>
            <p:nvPr/>
          </p:nvGrpSpPr>
          <p:grpSpPr>
            <a:xfrm>
              <a:off x="7779199" y="2684018"/>
              <a:ext cx="2031106" cy="359537"/>
              <a:chOff x="8106714" y="1721786"/>
              <a:chExt cx="2031106" cy="359537"/>
            </a:xfrm>
          </p:grpSpPr>
          <p:sp>
            <p:nvSpPr>
              <p:cNvPr id="17" name="文本框 66"/>
              <p:cNvSpPr txBox="1">
                <a:spLocks noChangeArrowheads="1"/>
              </p:cNvSpPr>
              <p:nvPr/>
            </p:nvSpPr>
            <p:spPr bwMode="auto">
              <a:xfrm>
                <a:off x="8106714" y="1827407"/>
                <a:ext cx="2031106" cy="2539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ts val="700"/>
                  </a:lnSpc>
                  <a:defRPr sz="500">
                    <a:solidFill>
                      <a:schemeClr val="bg1">
                        <a:lumMod val="50000"/>
                        <a:lumOff val="50000"/>
                      </a:schemeClr>
                    </a:solidFill>
                    <a:latin typeface="Helvetica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  <a:lvl2pPr marL="742950" indent="-285750"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>
                  <a:lnSpc>
                    <a:spcPct val="100000"/>
                  </a:lnSpc>
                </a:pP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矩形 17"/>
              <p:cNvSpPr/>
              <p:nvPr/>
            </p:nvSpPr>
            <p:spPr>
              <a:xfrm>
                <a:off x="8106714" y="1721786"/>
                <a:ext cx="1165704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zh-CN" sz="1600" dirty="0" err="1" smtClean="0"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Js</a:t>
                </a:r>
                <a:r>
                  <a:rPr lang="zh-CN" altLang="en-US" sz="1600" dirty="0" smtClean="0"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基础框架</a:t>
                </a:r>
                <a:endParaRPr lang="zh-CN" altLang="en-US" sz="1600" dirty="0"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8204869" y="3106542"/>
            <a:ext cx="2031106" cy="879525"/>
            <a:chOff x="7779199" y="3473901"/>
            <a:chExt cx="2031106" cy="799568"/>
          </a:xfrm>
        </p:grpSpPr>
        <p:grpSp>
          <p:nvGrpSpPr>
            <p:cNvPr id="24" name="组合 23"/>
            <p:cNvGrpSpPr/>
            <p:nvPr/>
          </p:nvGrpSpPr>
          <p:grpSpPr>
            <a:xfrm>
              <a:off x="7789473" y="3473901"/>
              <a:ext cx="942975" cy="523220"/>
              <a:chOff x="6095999" y="3498928"/>
              <a:chExt cx="942975" cy="523220"/>
            </a:xfrm>
          </p:grpSpPr>
          <p:sp>
            <p:nvSpPr>
              <p:cNvPr id="28" name="矩形: 圆角 41"/>
              <p:cNvSpPr/>
              <p:nvPr/>
            </p:nvSpPr>
            <p:spPr>
              <a:xfrm>
                <a:off x="6095999" y="3581400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  <p:grpSp>
            <p:nvGrpSpPr>
              <p:cNvPr id="29" name="组合 28"/>
              <p:cNvGrpSpPr/>
              <p:nvPr/>
            </p:nvGrpSpPr>
            <p:grpSpPr>
              <a:xfrm>
                <a:off x="6107209" y="3498928"/>
                <a:ext cx="721873" cy="523220"/>
                <a:chOff x="6380812" y="2688081"/>
                <a:chExt cx="721873" cy="523220"/>
              </a:xfrm>
            </p:grpSpPr>
            <p:sp>
              <p:nvSpPr>
                <p:cNvPr id="30" name="文本框 29"/>
                <p:cNvSpPr txBox="1"/>
                <p:nvPr/>
              </p:nvSpPr>
              <p:spPr>
                <a:xfrm>
                  <a:off x="6380812" y="2688081"/>
                  <a:ext cx="60785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 kern="2000">
                      <a:solidFill>
                        <a:schemeClr val="tx2"/>
                      </a:solidFill>
                      <a:latin typeface="Helvetica" panose="020B0604020202020204" pitchFamily="34" charset="0"/>
                    </a:defRPr>
                  </a:lvl1pPr>
                </a:lstStyle>
                <a:p>
                  <a:r>
                    <a:rPr lang="en-US" altLang="zh-CN" dirty="0">
                      <a:solidFill>
                        <a:schemeClr val="bg1"/>
                      </a:solidFill>
                      <a:latin typeface="思源黑体 CN Bold" panose="020B0800000000000000" pitchFamily="34" charset="-122"/>
                      <a:ea typeface="思源黑体 CN Bold" panose="020B0800000000000000" pitchFamily="34" charset="-122"/>
                    </a:rPr>
                    <a:t>03</a:t>
                  </a:r>
                  <a:endParaRPr lang="zh-CN" altLang="en-US" dirty="0">
                    <a:solidFill>
                      <a:schemeClr val="bg1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endParaRPr>
                </a:p>
              </p:txBody>
            </p:sp>
            <p:cxnSp>
              <p:nvCxnSpPr>
                <p:cNvPr id="31" name="直接连接符 30"/>
                <p:cNvCxnSpPr>
                  <a:cxnSpLocks/>
                </p:cNvCxnSpPr>
                <p:nvPr/>
              </p:nvCxnSpPr>
              <p:spPr>
                <a:xfrm flipH="1">
                  <a:off x="69624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5" name="组合 24"/>
            <p:cNvGrpSpPr/>
            <p:nvPr/>
          </p:nvGrpSpPr>
          <p:grpSpPr>
            <a:xfrm>
              <a:off x="7779199" y="3913932"/>
              <a:ext cx="2031106" cy="359537"/>
              <a:chOff x="8106714" y="1721786"/>
              <a:chExt cx="2031106" cy="359537"/>
            </a:xfrm>
          </p:grpSpPr>
          <p:sp>
            <p:nvSpPr>
              <p:cNvPr id="26" name="文本框 66"/>
              <p:cNvSpPr txBox="1">
                <a:spLocks noChangeArrowheads="1"/>
              </p:cNvSpPr>
              <p:nvPr/>
            </p:nvSpPr>
            <p:spPr bwMode="auto">
              <a:xfrm>
                <a:off x="8106714" y="1827407"/>
                <a:ext cx="2031106" cy="2539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ts val="700"/>
                  </a:lnSpc>
                  <a:defRPr sz="500">
                    <a:solidFill>
                      <a:schemeClr val="bg1">
                        <a:lumMod val="50000"/>
                        <a:lumOff val="50000"/>
                      </a:schemeClr>
                    </a:solidFill>
                    <a:latin typeface="Helvetica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  <a:lvl2pPr marL="742950" indent="-285750"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>
                  <a:lnSpc>
                    <a:spcPct val="100000"/>
                  </a:lnSpc>
                </a:pP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矩形 26"/>
              <p:cNvSpPr/>
              <p:nvPr/>
            </p:nvSpPr>
            <p:spPr>
              <a:xfrm>
                <a:off x="8106714" y="1721786"/>
                <a:ext cx="1781257" cy="30777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zh-CN" sz="1600" dirty="0" err="1"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Js</a:t>
                </a:r>
                <a:r>
                  <a:rPr lang="zh-CN" altLang="en-US" sz="1600" dirty="0" smtClean="0"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开发文档的使用</a:t>
                </a:r>
                <a:endParaRPr lang="zh-CN" altLang="en-US" sz="1600" dirty="0"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8204869" y="4397994"/>
            <a:ext cx="2191626" cy="823118"/>
            <a:chOff x="7779199" y="4725375"/>
            <a:chExt cx="2191626" cy="823118"/>
          </a:xfrm>
        </p:grpSpPr>
        <p:grpSp>
          <p:nvGrpSpPr>
            <p:cNvPr id="33" name="组合 32"/>
            <p:cNvGrpSpPr/>
            <p:nvPr/>
          </p:nvGrpSpPr>
          <p:grpSpPr>
            <a:xfrm>
              <a:off x="7789473" y="4725375"/>
              <a:ext cx="942975" cy="523220"/>
              <a:chOff x="6095999" y="3498928"/>
              <a:chExt cx="942975" cy="523220"/>
            </a:xfrm>
          </p:grpSpPr>
          <p:sp>
            <p:nvSpPr>
              <p:cNvPr id="37" name="矩形: 圆角 41"/>
              <p:cNvSpPr/>
              <p:nvPr/>
            </p:nvSpPr>
            <p:spPr>
              <a:xfrm>
                <a:off x="6095999" y="3581400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  <p:grpSp>
            <p:nvGrpSpPr>
              <p:cNvPr id="38" name="组合 37"/>
              <p:cNvGrpSpPr/>
              <p:nvPr/>
            </p:nvGrpSpPr>
            <p:grpSpPr>
              <a:xfrm>
                <a:off x="6107209" y="3498928"/>
                <a:ext cx="721873" cy="523220"/>
                <a:chOff x="6380812" y="2688081"/>
                <a:chExt cx="721873" cy="523220"/>
              </a:xfrm>
            </p:grpSpPr>
            <p:sp>
              <p:nvSpPr>
                <p:cNvPr id="39" name="文本框 38"/>
                <p:cNvSpPr txBox="1"/>
                <p:nvPr/>
              </p:nvSpPr>
              <p:spPr>
                <a:xfrm>
                  <a:off x="6380812" y="2688081"/>
                  <a:ext cx="60785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 kern="2000">
                      <a:solidFill>
                        <a:schemeClr val="tx2"/>
                      </a:solidFill>
                      <a:latin typeface="Helvetica" panose="020B0604020202020204" pitchFamily="34" charset="0"/>
                    </a:defRPr>
                  </a:lvl1pPr>
                </a:lstStyle>
                <a:p>
                  <a:r>
                    <a:rPr lang="en-US" altLang="zh-CN" dirty="0" smtClean="0">
                      <a:solidFill>
                        <a:schemeClr val="bg1"/>
                      </a:solidFill>
                      <a:latin typeface="思源黑体 CN Bold" panose="020B0800000000000000" pitchFamily="34" charset="-122"/>
                      <a:ea typeface="思源黑体 CN Bold" panose="020B0800000000000000" pitchFamily="34" charset="-122"/>
                    </a:rPr>
                    <a:t>04</a:t>
                  </a:r>
                  <a:endParaRPr lang="zh-CN" altLang="en-US" dirty="0">
                    <a:solidFill>
                      <a:schemeClr val="bg1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endParaRPr>
                </a:p>
              </p:txBody>
            </p:sp>
            <p:cxnSp>
              <p:nvCxnSpPr>
                <p:cNvPr id="40" name="直接连接符 39"/>
                <p:cNvCxnSpPr>
                  <a:cxnSpLocks/>
                </p:cNvCxnSpPr>
                <p:nvPr/>
              </p:nvCxnSpPr>
              <p:spPr>
                <a:xfrm flipH="1">
                  <a:off x="69624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4" name="组合 33"/>
            <p:cNvGrpSpPr/>
            <p:nvPr/>
          </p:nvGrpSpPr>
          <p:grpSpPr>
            <a:xfrm>
              <a:off x="7779199" y="5188956"/>
              <a:ext cx="2191626" cy="359537"/>
              <a:chOff x="8106714" y="1721786"/>
              <a:chExt cx="2191626" cy="359537"/>
            </a:xfrm>
          </p:grpSpPr>
          <p:sp>
            <p:nvSpPr>
              <p:cNvPr id="35" name="文本框 66"/>
              <p:cNvSpPr txBox="1">
                <a:spLocks noChangeArrowheads="1"/>
              </p:cNvSpPr>
              <p:nvPr/>
            </p:nvSpPr>
            <p:spPr bwMode="auto">
              <a:xfrm>
                <a:off x="8106714" y="1827407"/>
                <a:ext cx="2031106" cy="2539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ts val="700"/>
                  </a:lnSpc>
                  <a:defRPr sz="500">
                    <a:solidFill>
                      <a:schemeClr val="bg1">
                        <a:lumMod val="50000"/>
                        <a:lumOff val="50000"/>
                      </a:schemeClr>
                    </a:solidFill>
                    <a:latin typeface="Helvetica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  <a:lvl2pPr marL="742950" indent="-285750"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>
                  <a:lnSpc>
                    <a:spcPct val="100000"/>
                  </a:lnSpc>
                </a:pP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8106714" y="1721786"/>
                <a:ext cx="2191626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zh-CN" sz="1600" dirty="0" err="1"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Js</a:t>
                </a:r>
                <a:r>
                  <a:rPr lang="zh-CN" altLang="en-US" sz="1600" dirty="0" smtClean="0"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在开发中的广泛应用</a:t>
                </a:r>
                <a:endParaRPr lang="zh-CN" altLang="en-US" sz="1600" dirty="0"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5693144" y="3529854"/>
            <a:ext cx="17572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目录 </a:t>
            </a:r>
            <a:r>
              <a:rPr lang="en-US" altLang="zh-CN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&gt;&gt;</a:t>
            </a:r>
            <a:endParaRPr lang="zh-CN" altLang="en-US" sz="3600" dirty="0">
              <a:solidFill>
                <a:schemeClr val="tx1">
                  <a:lumMod val="85000"/>
                  <a:lumOff val="15000"/>
                </a:schemeClr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grpSp>
        <p:nvGrpSpPr>
          <p:cNvPr id="41" name="组合 31"/>
          <p:cNvGrpSpPr/>
          <p:nvPr/>
        </p:nvGrpSpPr>
        <p:grpSpPr>
          <a:xfrm>
            <a:off x="8357269" y="5747016"/>
            <a:ext cx="2031106" cy="823118"/>
            <a:chOff x="7779199" y="4725375"/>
            <a:chExt cx="2031106" cy="823118"/>
          </a:xfrm>
        </p:grpSpPr>
        <p:grpSp>
          <p:nvGrpSpPr>
            <p:cNvPr id="42" name="组合 32"/>
            <p:cNvGrpSpPr/>
            <p:nvPr/>
          </p:nvGrpSpPr>
          <p:grpSpPr>
            <a:xfrm>
              <a:off x="7789473" y="4725375"/>
              <a:ext cx="942975" cy="523220"/>
              <a:chOff x="6095999" y="3498928"/>
              <a:chExt cx="942975" cy="523220"/>
            </a:xfrm>
          </p:grpSpPr>
          <p:sp>
            <p:nvSpPr>
              <p:cNvPr id="46" name="矩形: 圆角 41"/>
              <p:cNvSpPr/>
              <p:nvPr/>
            </p:nvSpPr>
            <p:spPr>
              <a:xfrm>
                <a:off x="6095999" y="3581400"/>
                <a:ext cx="942975" cy="352425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  <p:grpSp>
            <p:nvGrpSpPr>
              <p:cNvPr id="47" name="组合 37"/>
              <p:cNvGrpSpPr/>
              <p:nvPr/>
            </p:nvGrpSpPr>
            <p:grpSpPr>
              <a:xfrm>
                <a:off x="6107209" y="3498928"/>
                <a:ext cx="721873" cy="523220"/>
                <a:chOff x="6380812" y="2688081"/>
                <a:chExt cx="721873" cy="523220"/>
              </a:xfrm>
            </p:grpSpPr>
            <p:sp>
              <p:nvSpPr>
                <p:cNvPr id="48" name="文本框 47"/>
                <p:cNvSpPr txBox="1"/>
                <p:nvPr/>
              </p:nvSpPr>
              <p:spPr>
                <a:xfrm>
                  <a:off x="6380812" y="2688081"/>
                  <a:ext cx="543739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zh-CN"/>
                  </a:defPPr>
                  <a:lvl1pPr>
                    <a:defRPr sz="2800" b="1" kern="2000">
                      <a:solidFill>
                        <a:schemeClr val="tx2"/>
                      </a:solidFill>
                      <a:latin typeface="Helvetica" panose="020B0604020202020204" pitchFamily="34" charset="0"/>
                    </a:defRPr>
                  </a:lvl1pPr>
                </a:lstStyle>
                <a:p>
                  <a:r>
                    <a:rPr lang="en-US" altLang="zh-CN" dirty="0" smtClean="0">
                      <a:solidFill>
                        <a:schemeClr val="bg1"/>
                      </a:solidFill>
                      <a:latin typeface="思源黑体 CN Bold" panose="020B0800000000000000" pitchFamily="34" charset="-122"/>
                      <a:ea typeface="思源黑体 CN Bold" panose="020B0800000000000000" pitchFamily="34" charset="-122"/>
                    </a:rPr>
                    <a:t>05</a:t>
                  </a:r>
                  <a:endParaRPr lang="zh-CN" altLang="en-US" dirty="0">
                    <a:solidFill>
                      <a:schemeClr val="bg1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endParaRPr>
                </a:p>
              </p:txBody>
            </p:sp>
            <p:cxnSp>
              <p:nvCxnSpPr>
                <p:cNvPr id="49" name="直接连接符 39"/>
                <p:cNvCxnSpPr>
                  <a:cxnSpLocks/>
                </p:cNvCxnSpPr>
                <p:nvPr/>
              </p:nvCxnSpPr>
              <p:spPr>
                <a:xfrm flipH="1">
                  <a:off x="6962400" y="2844000"/>
                  <a:ext cx="140285" cy="223200"/>
                </a:xfrm>
                <a:prstGeom prst="line">
                  <a:avLst/>
                </a:prstGeom>
                <a:ln w="12700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43" name="组合 33"/>
            <p:cNvGrpSpPr/>
            <p:nvPr/>
          </p:nvGrpSpPr>
          <p:grpSpPr>
            <a:xfrm>
              <a:off x="7779199" y="5188956"/>
              <a:ext cx="2031106" cy="359537"/>
              <a:chOff x="8106714" y="1721786"/>
              <a:chExt cx="2031106" cy="359537"/>
            </a:xfrm>
          </p:grpSpPr>
          <p:sp>
            <p:nvSpPr>
              <p:cNvPr id="44" name="文本框 66"/>
              <p:cNvSpPr txBox="1">
                <a:spLocks noChangeArrowheads="1"/>
              </p:cNvSpPr>
              <p:nvPr/>
            </p:nvSpPr>
            <p:spPr bwMode="auto">
              <a:xfrm>
                <a:off x="8106714" y="1827407"/>
                <a:ext cx="2031106" cy="2539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ts val="700"/>
                  </a:lnSpc>
                  <a:defRPr sz="500">
                    <a:solidFill>
                      <a:schemeClr val="bg1">
                        <a:lumMod val="50000"/>
                        <a:lumOff val="50000"/>
                      </a:schemeClr>
                    </a:solidFill>
                    <a:latin typeface="Helvetica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  <a:lvl2pPr marL="742950" indent="-285750"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6858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>
                  <a:lnSpc>
                    <a:spcPct val="100000"/>
                  </a:lnSpc>
                </a:pPr>
                <a:endParaRPr lang="zh-CN" alt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矩形 44"/>
              <p:cNvSpPr/>
              <p:nvPr/>
            </p:nvSpPr>
            <p:spPr>
              <a:xfrm>
                <a:off x="8106714" y="1721786"/>
                <a:ext cx="1781257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zh-CN" sz="1600" dirty="0" err="1" smtClean="0"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Js</a:t>
                </a:r>
                <a:r>
                  <a:rPr lang="zh-CN" altLang="en-US" sz="1600" dirty="0" smtClean="0"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开发的薪资水平</a:t>
                </a:r>
                <a:endParaRPr lang="zh-CN" altLang="en-US" sz="1600" dirty="0"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4539597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jQuery</a:t>
            </a:r>
            <a:r>
              <a:rPr lang="zh-CN" altLang="en-US"/>
              <a:t>的使用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3200"/>
              <a:t>下载：</a:t>
            </a:r>
            <a:r>
              <a:rPr lang="en-US" altLang="zh-CN" sz="3200"/>
              <a:t>http://jquery.com</a:t>
            </a:r>
            <a:r>
              <a:rPr lang="zh-CN" altLang="en-US" sz="3200"/>
              <a:t>提供了最新的</a:t>
            </a:r>
            <a:r>
              <a:rPr lang="en-US" altLang="zh-CN" sz="3200"/>
              <a:t>jQuery</a:t>
            </a:r>
            <a:r>
              <a:rPr lang="zh-CN" altLang="en-US" sz="3200"/>
              <a:t>框架下载。通常只需下载最小的</a:t>
            </a:r>
            <a:r>
              <a:rPr lang="en-US" altLang="zh-CN" sz="3200"/>
              <a:t>jQuery</a:t>
            </a:r>
            <a:r>
              <a:rPr lang="zh-CN" altLang="en-US" sz="3200"/>
              <a:t>包（</a:t>
            </a:r>
            <a:r>
              <a:rPr lang="en-US" altLang="zh-CN" sz="3200"/>
              <a:t>Minified</a:t>
            </a:r>
            <a:r>
              <a:rPr lang="zh-CN" altLang="en-US" sz="3200"/>
              <a:t>）即可。目前最新的版本</a:t>
            </a:r>
            <a:r>
              <a:rPr lang="en-US" altLang="zh-CN" sz="3200"/>
              <a:t>jquery-1.3.2.min.js</a:t>
            </a:r>
            <a:r>
              <a:rPr lang="zh-CN" altLang="en-US" sz="3200"/>
              <a:t>文件只有</a:t>
            </a:r>
            <a:r>
              <a:rPr lang="en-US" altLang="zh-CN" sz="3200"/>
              <a:t>55.9 KB </a:t>
            </a:r>
            <a:endParaRPr lang="en-US" altLang="zh-CN" sz="3400"/>
          </a:p>
          <a:p>
            <a:pPr eaLnBrk="1" hangingPunct="1"/>
            <a:r>
              <a:rPr lang="zh-CN" altLang="en-US" sz="3400"/>
              <a:t>引用：</a:t>
            </a:r>
          </a:p>
          <a:p>
            <a:pPr eaLnBrk="1" hangingPunct="1"/>
            <a:r>
              <a:rPr lang="en-US" altLang="zh-CN" sz="3400"/>
              <a:t>&lt;script src="jquery.min.js" &gt;&lt;/script&gt;</a:t>
            </a:r>
          </a:p>
          <a:p>
            <a:pPr eaLnBrk="1" hangingPunct="1"/>
            <a:r>
              <a:rPr lang="zh-CN" altLang="en-US" sz="3400"/>
              <a:t>将</a:t>
            </a:r>
            <a:r>
              <a:rPr lang="en-US" altLang="zh-CN" sz="3400"/>
              <a:t>jQuery</a:t>
            </a:r>
            <a:r>
              <a:rPr lang="zh-CN" altLang="en-US" sz="3400"/>
              <a:t>框架文件导入后，就可以使用</a:t>
            </a:r>
            <a:r>
              <a:rPr lang="en-US" altLang="zh-CN" sz="3400"/>
              <a:t>jQuery</a:t>
            </a:r>
            <a:r>
              <a:rPr lang="zh-CN" altLang="en-US" sz="3400"/>
              <a:t>的选择器和各种函数功能了。</a:t>
            </a:r>
            <a:r>
              <a:rPr lang="zh-CN" alt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91327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1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542" y="0"/>
            <a:ext cx="90889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913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jQuery </a:t>
            </a:r>
            <a:r>
              <a:rPr lang="zh-CN" altLang="en-US"/>
              <a:t>对象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jQuery </a:t>
            </a:r>
            <a:r>
              <a:rPr lang="zh-CN" altLang="en-US" dirty="0"/>
              <a:t>对象就是</a:t>
            </a:r>
            <a:r>
              <a:rPr lang="zh-CN" altLang="en-US" dirty="0">
                <a:solidFill>
                  <a:srgbClr val="0000FF"/>
                </a:solidFill>
              </a:rPr>
              <a:t>通过 </a:t>
            </a:r>
            <a:r>
              <a:rPr lang="en-US" altLang="zh-CN" dirty="0">
                <a:solidFill>
                  <a:srgbClr val="0000FF"/>
                </a:solidFill>
              </a:rPr>
              <a:t>jQuery </a:t>
            </a:r>
            <a:r>
              <a:rPr lang="zh-CN" altLang="en-US" dirty="0">
                <a:solidFill>
                  <a:srgbClr val="0000FF"/>
                </a:solidFill>
              </a:rPr>
              <a:t>包装 </a:t>
            </a:r>
            <a:r>
              <a:rPr lang="en-US" altLang="zh-CN" dirty="0">
                <a:solidFill>
                  <a:srgbClr val="0000FF"/>
                </a:solidFill>
              </a:rPr>
              <a:t>DOM </a:t>
            </a:r>
            <a:r>
              <a:rPr lang="zh-CN" altLang="en-US" dirty="0">
                <a:solidFill>
                  <a:srgbClr val="0000FF"/>
                </a:solidFill>
              </a:rPr>
              <a:t>对象后产生的对象</a:t>
            </a:r>
          </a:p>
          <a:p>
            <a:pPr eaLnBrk="1" hangingPunct="1"/>
            <a:r>
              <a:rPr lang="en-US" altLang="zh-CN" dirty="0">
                <a:solidFill>
                  <a:srgbClr val="0000FF"/>
                </a:solidFill>
              </a:rPr>
              <a:t>jQuery </a:t>
            </a:r>
            <a:r>
              <a:rPr lang="zh-CN" altLang="en-US" dirty="0">
                <a:solidFill>
                  <a:srgbClr val="0000FF"/>
                </a:solidFill>
              </a:rPr>
              <a:t>对象是 </a:t>
            </a:r>
            <a:r>
              <a:rPr lang="en-US" altLang="zh-CN" dirty="0">
                <a:solidFill>
                  <a:srgbClr val="0000FF"/>
                </a:solidFill>
              </a:rPr>
              <a:t>jQuery </a:t>
            </a:r>
            <a:r>
              <a:rPr lang="zh-CN" altLang="en-US" dirty="0">
                <a:solidFill>
                  <a:srgbClr val="0000FF"/>
                </a:solidFill>
              </a:rPr>
              <a:t>独有的</a:t>
            </a:r>
            <a:r>
              <a:rPr lang="en-US" altLang="zh-CN" dirty="0"/>
              <a:t>. </a:t>
            </a:r>
            <a:r>
              <a:rPr lang="zh-CN" altLang="en-US" dirty="0"/>
              <a:t>如果一个对象是 </a:t>
            </a:r>
            <a:r>
              <a:rPr lang="en-US" altLang="zh-CN" dirty="0"/>
              <a:t>jQuery </a:t>
            </a:r>
            <a:r>
              <a:rPr lang="zh-CN" altLang="en-US" dirty="0"/>
              <a:t>对象</a:t>
            </a:r>
            <a:r>
              <a:rPr lang="en-US" altLang="zh-CN" dirty="0"/>
              <a:t>, </a:t>
            </a:r>
            <a:r>
              <a:rPr lang="zh-CN" altLang="en-US" dirty="0"/>
              <a:t>那么它就可以使用 </a:t>
            </a:r>
            <a:r>
              <a:rPr lang="en-US" altLang="zh-CN" dirty="0"/>
              <a:t>jQuery </a:t>
            </a:r>
            <a:r>
              <a:rPr lang="zh-CN" altLang="en-US" dirty="0"/>
              <a:t>里的方法</a:t>
            </a:r>
            <a:r>
              <a:rPr lang="en-US" altLang="zh-CN" dirty="0"/>
              <a:t>: $(“#tab”).html();</a:t>
            </a:r>
          </a:p>
          <a:p>
            <a:pPr eaLnBrk="1" hangingPunct="1"/>
            <a:r>
              <a:rPr lang="en-US" altLang="zh-CN" dirty="0">
                <a:solidFill>
                  <a:srgbClr val="FF0000"/>
                </a:solidFill>
              </a:rPr>
              <a:t>jQuery </a:t>
            </a:r>
            <a:r>
              <a:rPr lang="zh-CN" altLang="en-US" dirty="0">
                <a:solidFill>
                  <a:srgbClr val="FF0000"/>
                </a:solidFill>
              </a:rPr>
              <a:t>对象无法使用 </a:t>
            </a:r>
            <a:r>
              <a:rPr lang="en-US" altLang="zh-CN" dirty="0">
                <a:solidFill>
                  <a:srgbClr val="FF0000"/>
                </a:solidFill>
              </a:rPr>
              <a:t>DOM </a:t>
            </a:r>
            <a:r>
              <a:rPr lang="zh-CN" altLang="en-US" dirty="0">
                <a:solidFill>
                  <a:srgbClr val="FF0000"/>
                </a:solidFill>
              </a:rPr>
              <a:t>对象的任何方法</a:t>
            </a:r>
            <a:r>
              <a:rPr lang="en-US" altLang="zh-CN" dirty="0">
                <a:solidFill>
                  <a:srgbClr val="FF0000"/>
                </a:solidFill>
              </a:rPr>
              <a:t>, </a:t>
            </a:r>
            <a:r>
              <a:rPr lang="zh-CN" altLang="en-US" dirty="0">
                <a:solidFill>
                  <a:srgbClr val="FF0000"/>
                </a:solidFill>
              </a:rPr>
              <a:t>同样 </a:t>
            </a:r>
            <a:r>
              <a:rPr lang="en-US" altLang="zh-CN" dirty="0">
                <a:solidFill>
                  <a:srgbClr val="FF0000"/>
                </a:solidFill>
              </a:rPr>
              <a:t>DOM </a:t>
            </a:r>
            <a:r>
              <a:rPr lang="zh-CN" altLang="en-US" dirty="0">
                <a:solidFill>
                  <a:srgbClr val="FF0000"/>
                </a:solidFill>
              </a:rPr>
              <a:t>对象也不能使用 </a:t>
            </a:r>
            <a:r>
              <a:rPr lang="en-US" altLang="zh-CN" dirty="0">
                <a:solidFill>
                  <a:srgbClr val="FF0000"/>
                </a:solidFill>
              </a:rPr>
              <a:t>jQuery </a:t>
            </a:r>
            <a:r>
              <a:rPr lang="zh-CN" altLang="en-US" dirty="0">
                <a:solidFill>
                  <a:srgbClr val="FF0000"/>
                </a:solidFill>
              </a:rPr>
              <a:t>里的任何方法</a:t>
            </a:r>
          </a:p>
          <a:p>
            <a:pPr eaLnBrk="1" hangingPunct="1"/>
            <a:r>
              <a:rPr lang="zh-CN" altLang="en-US" dirty="0">
                <a:solidFill>
                  <a:srgbClr val="0000FF"/>
                </a:solidFill>
              </a:rPr>
              <a:t>建议约定</a:t>
            </a:r>
            <a:r>
              <a:rPr lang="zh-CN" altLang="en-US" dirty="0"/>
              <a:t>：如果获取的是 </a:t>
            </a:r>
            <a:r>
              <a:rPr lang="en-US" altLang="zh-CN" dirty="0"/>
              <a:t>jQuery </a:t>
            </a:r>
            <a:r>
              <a:rPr lang="zh-CN" altLang="en-US" dirty="0"/>
              <a:t>对象</a:t>
            </a:r>
            <a:r>
              <a:rPr lang="en-US" altLang="zh-CN" dirty="0"/>
              <a:t>, </a:t>
            </a:r>
            <a:r>
              <a:rPr lang="zh-CN" altLang="en-US" dirty="0"/>
              <a:t>那么要在变量前面加上 </a:t>
            </a:r>
            <a:r>
              <a:rPr lang="en-US" altLang="zh-CN" dirty="0"/>
              <a:t>$. 	</a:t>
            </a:r>
          </a:p>
          <a:p>
            <a:pPr lvl="1" eaLnBrk="1" hangingPunct="1"/>
            <a:r>
              <a:rPr lang="en-US" altLang="zh-CN" dirty="0" err="1"/>
              <a:t>var</a:t>
            </a:r>
            <a:r>
              <a:rPr lang="en-US" altLang="zh-CN" dirty="0"/>
              <a:t> </a:t>
            </a:r>
            <a:r>
              <a:rPr lang="en-US" altLang="zh-CN" b="0" dirty="0">
                <a:solidFill>
                  <a:srgbClr val="FF0000"/>
                </a:solidFill>
              </a:rPr>
              <a:t>$</a:t>
            </a:r>
            <a:r>
              <a:rPr lang="en-US" altLang="zh-CN" dirty="0"/>
              <a:t>variable = </a:t>
            </a:r>
            <a:r>
              <a:rPr lang="en-US" altLang="zh-CN" b="0" dirty="0">
                <a:solidFill>
                  <a:srgbClr val="FF0000"/>
                </a:solidFill>
              </a:rPr>
              <a:t>jQuery </a:t>
            </a:r>
            <a:r>
              <a:rPr lang="zh-CN" altLang="en-US" b="0" dirty="0">
                <a:solidFill>
                  <a:srgbClr val="FF0000"/>
                </a:solidFill>
              </a:rPr>
              <a:t>对象</a:t>
            </a:r>
          </a:p>
          <a:p>
            <a:pPr lvl="1" eaLnBrk="1" hangingPunct="1"/>
            <a:r>
              <a:rPr lang="en-US" altLang="zh-CN" dirty="0" err="1"/>
              <a:t>var</a:t>
            </a:r>
            <a:r>
              <a:rPr lang="en-US" altLang="zh-CN" dirty="0"/>
              <a:t> variable = DOM </a:t>
            </a:r>
            <a:r>
              <a:rPr lang="zh-CN" altLang="en-US" dirty="0"/>
              <a:t>对象</a:t>
            </a:r>
          </a:p>
        </p:txBody>
      </p:sp>
    </p:spTree>
    <p:extLst>
      <p:ext uri="{BB962C8B-B14F-4D97-AF65-F5344CB8AC3E}">
        <p14:creationId xmlns:p14="http://schemas.microsoft.com/office/powerpoint/2010/main" val="439181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jQuery </a:t>
            </a:r>
            <a:r>
              <a:rPr lang="zh-CN" altLang="en-US"/>
              <a:t>对象转成 </a:t>
            </a:r>
            <a:r>
              <a:rPr lang="en-US" altLang="zh-CN"/>
              <a:t>DOM </a:t>
            </a:r>
            <a:r>
              <a:rPr lang="zh-CN" altLang="en-US"/>
              <a:t>对象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jQuery </a:t>
            </a:r>
            <a:r>
              <a:rPr lang="zh-CN" altLang="en-US"/>
              <a:t>对象不能使用 </a:t>
            </a:r>
            <a:r>
              <a:rPr lang="en-US" altLang="zh-CN"/>
              <a:t>DOM </a:t>
            </a:r>
            <a:r>
              <a:rPr lang="zh-CN" altLang="en-US"/>
              <a:t>中的方法</a:t>
            </a:r>
            <a:r>
              <a:rPr lang="en-US" altLang="zh-CN"/>
              <a:t>, </a:t>
            </a:r>
            <a:r>
              <a:rPr lang="zh-CN" altLang="en-US"/>
              <a:t>但如果 </a:t>
            </a:r>
            <a:r>
              <a:rPr lang="en-US" altLang="zh-CN"/>
              <a:t>jQuery </a:t>
            </a:r>
            <a:r>
              <a:rPr lang="zh-CN" altLang="en-US"/>
              <a:t>没有封装想要的方法</a:t>
            </a:r>
            <a:r>
              <a:rPr lang="en-US" altLang="zh-CN"/>
              <a:t>, </a:t>
            </a:r>
            <a:r>
              <a:rPr lang="zh-CN" altLang="en-US"/>
              <a:t>不得不使用 </a:t>
            </a:r>
            <a:r>
              <a:rPr lang="en-US" altLang="zh-CN"/>
              <a:t>DOM</a:t>
            </a:r>
            <a:r>
              <a:rPr lang="zh-CN" altLang="en-US"/>
              <a:t>方法的时候</a:t>
            </a:r>
            <a:r>
              <a:rPr lang="en-US" altLang="zh-CN"/>
              <a:t>, </a:t>
            </a:r>
            <a:r>
              <a:rPr lang="zh-CN" altLang="en-US"/>
              <a:t>有如下两种处理方法</a:t>
            </a:r>
            <a:r>
              <a:rPr lang="en-US" altLang="zh-CN"/>
              <a:t>:</a:t>
            </a:r>
          </a:p>
          <a:p>
            <a:pPr eaLnBrk="1" hangingPunct="1"/>
            <a:r>
              <a:rPr lang="en-US" altLang="zh-CN"/>
              <a:t>(1) </a:t>
            </a:r>
            <a:r>
              <a:rPr lang="en-US" altLang="zh-CN">
                <a:solidFill>
                  <a:srgbClr val="0000FF"/>
                </a:solidFill>
              </a:rPr>
              <a:t>jQuery </a:t>
            </a:r>
            <a:r>
              <a:rPr lang="zh-CN" altLang="en-US">
                <a:solidFill>
                  <a:srgbClr val="0000FF"/>
                </a:solidFill>
              </a:rPr>
              <a:t>对象是一个数组对象</a:t>
            </a:r>
            <a:r>
              <a:rPr lang="en-US" altLang="zh-CN"/>
              <a:t>, </a:t>
            </a:r>
            <a:r>
              <a:rPr lang="zh-CN" altLang="en-US"/>
              <a:t>可以通过 </a:t>
            </a:r>
            <a:r>
              <a:rPr lang="en-US" altLang="zh-CN"/>
              <a:t>[index] </a:t>
            </a:r>
            <a:r>
              <a:rPr lang="zh-CN" altLang="en-US"/>
              <a:t>的方法得到对应的 </a:t>
            </a:r>
            <a:r>
              <a:rPr lang="en-US" altLang="zh-CN"/>
              <a:t>DOM</a:t>
            </a:r>
            <a:r>
              <a:rPr lang="zh-CN" altLang="en-US"/>
              <a:t>对象</a:t>
            </a:r>
            <a:r>
              <a:rPr lang="en-US" altLang="zh-CN"/>
              <a:t>.</a:t>
            </a:r>
          </a:p>
          <a:p>
            <a:pPr eaLnBrk="1" hangingPunct="1"/>
            <a:r>
              <a:rPr lang="en-US" altLang="zh-CN" sz="3200"/>
              <a:t>$("#msg")[0]       </a:t>
            </a:r>
          </a:p>
          <a:p>
            <a:pPr eaLnBrk="1" hangingPunct="1"/>
            <a:r>
              <a:rPr lang="en-US" altLang="zh-CN"/>
              <a:t>(2) </a:t>
            </a:r>
            <a:r>
              <a:rPr lang="zh-CN" altLang="en-US"/>
              <a:t>使用 </a:t>
            </a:r>
            <a:r>
              <a:rPr lang="en-US" altLang="zh-CN"/>
              <a:t>jQuery </a:t>
            </a:r>
            <a:r>
              <a:rPr lang="zh-CN" altLang="en-US"/>
              <a:t>中的 </a:t>
            </a:r>
            <a:r>
              <a:rPr lang="en-US" altLang="zh-CN"/>
              <a:t>get(index) </a:t>
            </a:r>
            <a:r>
              <a:rPr lang="zh-CN" altLang="en-US"/>
              <a:t>方法得到相应的 </a:t>
            </a:r>
            <a:r>
              <a:rPr lang="en-US" altLang="zh-CN"/>
              <a:t>DOM </a:t>
            </a:r>
            <a:r>
              <a:rPr lang="zh-CN" altLang="en-US"/>
              <a:t>对象 </a:t>
            </a:r>
          </a:p>
          <a:p>
            <a:pPr eaLnBrk="1" hangingPunct="1"/>
            <a:r>
              <a:rPr lang="en-US" altLang="zh-CN" sz="3200"/>
              <a:t>$("#msg").get(0)</a:t>
            </a:r>
            <a:endParaRPr lang="en-US" altLang="zh-CN"/>
          </a:p>
          <a:p>
            <a:pPr eaLnBrk="1" hangingPunct="1"/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49747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DOM </a:t>
            </a:r>
            <a:r>
              <a:rPr lang="zh-CN" altLang="en-US"/>
              <a:t>对象转成 </a:t>
            </a:r>
            <a:r>
              <a:rPr lang="en-US" altLang="zh-CN"/>
              <a:t>jQuery </a:t>
            </a:r>
            <a:r>
              <a:rPr lang="zh-CN" altLang="en-US"/>
              <a:t>对象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3200"/>
              <a:t>对于一个 </a:t>
            </a:r>
            <a:r>
              <a:rPr lang="en-US" altLang="zh-CN" sz="3200"/>
              <a:t>DOM </a:t>
            </a:r>
            <a:r>
              <a:rPr lang="zh-CN" altLang="en-US" sz="3200"/>
              <a:t>对象</a:t>
            </a:r>
            <a:r>
              <a:rPr lang="en-US" altLang="zh-CN" sz="3200"/>
              <a:t>, </a:t>
            </a:r>
            <a:r>
              <a:rPr lang="zh-CN" altLang="en-US" sz="3200"/>
              <a:t>只需要用 </a:t>
            </a:r>
            <a:r>
              <a:rPr lang="en-US" altLang="zh-CN" sz="3200"/>
              <a:t>$() </a:t>
            </a:r>
            <a:r>
              <a:rPr lang="zh-CN" altLang="en-US" sz="3200"/>
              <a:t>把 </a:t>
            </a:r>
            <a:r>
              <a:rPr lang="en-US" altLang="zh-CN" sz="3200"/>
              <a:t>DOM </a:t>
            </a:r>
            <a:r>
              <a:rPr lang="zh-CN" altLang="en-US" sz="3200"/>
              <a:t>对象包装起来</a:t>
            </a:r>
            <a:r>
              <a:rPr lang="en-US" altLang="zh-CN" sz="3200">
                <a:solidFill>
                  <a:srgbClr val="FF0000"/>
                </a:solidFill>
              </a:rPr>
              <a:t>(jQuery </a:t>
            </a:r>
            <a:r>
              <a:rPr lang="zh-CN" altLang="en-US" sz="3200">
                <a:solidFill>
                  <a:srgbClr val="FF0000"/>
                </a:solidFill>
              </a:rPr>
              <a:t>对象就是通过 </a:t>
            </a:r>
            <a:r>
              <a:rPr lang="en-US" altLang="zh-CN" sz="3200">
                <a:solidFill>
                  <a:srgbClr val="FF0000"/>
                </a:solidFill>
              </a:rPr>
              <a:t>jQuery </a:t>
            </a:r>
            <a:r>
              <a:rPr lang="zh-CN" altLang="en-US" sz="3200">
                <a:solidFill>
                  <a:srgbClr val="FF0000"/>
                </a:solidFill>
              </a:rPr>
              <a:t>包装 </a:t>
            </a:r>
            <a:r>
              <a:rPr lang="en-US" altLang="zh-CN" sz="3200">
                <a:solidFill>
                  <a:srgbClr val="FF0000"/>
                </a:solidFill>
              </a:rPr>
              <a:t>DOM </a:t>
            </a:r>
            <a:r>
              <a:rPr lang="zh-CN" altLang="en-US" sz="3200">
                <a:solidFill>
                  <a:srgbClr val="FF0000"/>
                </a:solidFill>
              </a:rPr>
              <a:t>对象后产生的对象</a:t>
            </a:r>
            <a:r>
              <a:rPr lang="en-US" altLang="zh-CN" sz="3200"/>
              <a:t>), </a:t>
            </a:r>
            <a:r>
              <a:rPr lang="zh-CN" altLang="en-US" sz="3200"/>
              <a:t>就可以获得一个 </a:t>
            </a:r>
            <a:r>
              <a:rPr lang="en-US" altLang="zh-CN" sz="3200"/>
              <a:t>jQuery </a:t>
            </a:r>
            <a:r>
              <a:rPr lang="zh-CN" altLang="en-US" sz="3200"/>
              <a:t>对象</a:t>
            </a:r>
            <a:r>
              <a:rPr lang="en-US" altLang="zh-CN" sz="3200"/>
              <a:t>.</a:t>
            </a:r>
            <a:r>
              <a:rPr lang="en-US" altLang="zh-CN"/>
              <a:t> </a:t>
            </a:r>
            <a:r>
              <a:rPr lang="zh-CN" altLang="en-US"/>
              <a:t>例如：</a:t>
            </a:r>
          </a:p>
          <a:p>
            <a:pPr eaLnBrk="1" hangingPunct="1"/>
            <a:r>
              <a:rPr lang="en-US" altLang="zh-CN" sz="3200"/>
              <a:t>$(document.getElementById(“msg”))</a:t>
            </a:r>
          </a:p>
          <a:p>
            <a:pPr eaLnBrk="1" hangingPunct="1"/>
            <a:endParaRPr lang="en-US" altLang="zh-CN" sz="3200"/>
          </a:p>
          <a:p>
            <a:pPr eaLnBrk="1" hangingPunct="1"/>
            <a:r>
              <a:rPr lang="zh-CN" altLang="en-US" sz="3200"/>
              <a:t>转换后就可以使用 </a:t>
            </a:r>
            <a:r>
              <a:rPr lang="en-US" altLang="zh-CN" sz="3200"/>
              <a:t>jQuery </a:t>
            </a:r>
            <a:r>
              <a:rPr lang="zh-CN" altLang="en-US" sz="3200"/>
              <a:t>中的方法了</a:t>
            </a:r>
          </a:p>
          <a:p>
            <a:pPr eaLnBrk="1" hangingPunct="1"/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51876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jQuery</a:t>
            </a:r>
            <a:r>
              <a:rPr lang="zh-CN" altLang="en-US"/>
              <a:t>对象与</a:t>
            </a:r>
            <a:r>
              <a:rPr lang="en-US" altLang="zh-CN"/>
              <a:t>dom</a:t>
            </a:r>
            <a:r>
              <a:rPr lang="zh-CN" altLang="en-US"/>
              <a:t>对象的转换举例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zh-CN" altLang="en-US" sz="3200" dirty="0"/>
              <a:t>以下几种写法都是正确的：</a:t>
            </a:r>
            <a:br>
              <a:rPr lang="zh-CN" altLang="en-US" sz="3200" dirty="0"/>
            </a:br>
            <a:r>
              <a:rPr lang="en-US" altLang="zh-CN" sz="3200" dirty="0"/>
              <a:t>$("#</a:t>
            </a:r>
            <a:r>
              <a:rPr lang="en-US" altLang="zh-CN" sz="3200" dirty="0" err="1"/>
              <a:t>msg</a:t>
            </a:r>
            <a:r>
              <a:rPr lang="en-US" altLang="zh-CN" sz="3200" dirty="0"/>
              <a:t>").html();</a:t>
            </a:r>
            <a:br>
              <a:rPr lang="en-US" altLang="zh-CN" sz="3200" dirty="0"/>
            </a:br>
            <a:r>
              <a:rPr lang="en-US" altLang="zh-CN" sz="3200" dirty="0"/>
              <a:t>$("#</a:t>
            </a:r>
            <a:r>
              <a:rPr lang="en-US" altLang="zh-CN" sz="3200" dirty="0" err="1"/>
              <a:t>msg</a:t>
            </a:r>
            <a:r>
              <a:rPr lang="en-US" altLang="zh-CN" sz="3200" dirty="0"/>
              <a:t>")[0].</a:t>
            </a:r>
            <a:r>
              <a:rPr lang="en-US" altLang="zh-CN" sz="3200" dirty="0" err="1"/>
              <a:t>innerHTML</a:t>
            </a:r>
            <a:r>
              <a:rPr lang="en-US" altLang="zh-CN" sz="3200" dirty="0"/>
              <a:t>;</a:t>
            </a:r>
            <a:br>
              <a:rPr lang="en-US" altLang="zh-CN" sz="3200" dirty="0"/>
            </a:br>
            <a:r>
              <a:rPr lang="en-US" altLang="zh-CN" sz="3200" dirty="0"/>
              <a:t>$("#</a:t>
            </a:r>
            <a:r>
              <a:rPr lang="en-US" altLang="zh-CN" sz="3200" dirty="0" err="1"/>
              <a:t>msg</a:t>
            </a:r>
            <a:r>
              <a:rPr lang="en-US" altLang="zh-CN" sz="3200" dirty="0"/>
              <a:t>").</a:t>
            </a:r>
            <a:r>
              <a:rPr lang="en-US" altLang="zh-CN" sz="3200" dirty="0" err="1"/>
              <a:t>eq</a:t>
            </a:r>
            <a:r>
              <a:rPr lang="en-US" altLang="zh-CN" sz="3200" dirty="0"/>
              <a:t>(0)[0].</a:t>
            </a:r>
            <a:r>
              <a:rPr lang="en-US" altLang="zh-CN" sz="3200" dirty="0" err="1"/>
              <a:t>innerHTML</a:t>
            </a:r>
            <a:r>
              <a:rPr lang="en-US" altLang="zh-CN" sz="3200" dirty="0"/>
              <a:t>;</a:t>
            </a:r>
            <a:br>
              <a:rPr lang="en-US" altLang="zh-CN" sz="3200" dirty="0"/>
            </a:br>
            <a:r>
              <a:rPr lang="en-US" altLang="zh-CN" sz="3200" dirty="0"/>
              <a:t>$("#</a:t>
            </a:r>
            <a:r>
              <a:rPr lang="en-US" altLang="zh-CN" sz="3200" dirty="0" err="1"/>
              <a:t>msg</a:t>
            </a:r>
            <a:r>
              <a:rPr lang="en-US" altLang="zh-CN" sz="3200"/>
              <a:t>").get(0).</a:t>
            </a:r>
            <a:r>
              <a:rPr lang="en-US" altLang="zh-CN" sz="3200" dirty="0" err="1"/>
              <a:t>innerHTML</a:t>
            </a:r>
            <a:r>
              <a:rPr lang="en-US" altLang="zh-CN" sz="3200" dirty="0"/>
              <a:t>;</a:t>
            </a:r>
          </a:p>
          <a:p>
            <a:pPr eaLnBrk="1" hangingPunct="1"/>
            <a:r>
              <a:rPr lang="zh-CN" altLang="en-US" sz="3000" dirty="0"/>
              <a:t>如：</a:t>
            </a:r>
            <a:r>
              <a:rPr lang="en-US" altLang="zh-CN" sz="3000" dirty="0"/>
              <a:t>$("#</a:t>
            </a:r>
            <a:r>
              <a:rPr lang="en-US" altLang="zh-CN" sz="3000" dirty="0" err="1"/>
              <a:t>msg</a:t>
            </a:r>
            <a:r>
              <a:rPr lang="en-US" altLang="zh-CN" sz="3000" dirty="0"/>
              <a:t>")[0]</a:t>
            </a:r>
            <a:r>
              <a:rPr lang="zh-CN" altLang="en-US" sz="3000" dirty="0"/>
              <a:t>，</a:t>
            </a:r>
            <a:r>
              <a:rPr lang="en-US" altLang="zh-CN" sz="3000" dirty="0"/>
              <a:t>$("div").</a:t>
            </a:r>
            <a:r>
              <a:rPr lang="en-US" altLang="zh-CN" sz="3000" dirty="0" err="1"/>
              <a:t>eq</a:t>
            </a:r>
            <a:r>
              <a:rPr lang="en-US" altLang="zh-CN" sz="3000" dirty="0"/>
              <a:t>(1)[0]</a:t>
            </a:r>
            <a:r>
              <a:rPr lang="zh-CN" altLang="en-US" sz="3000" dirty="0"/>
              <a:t>，</a:t>
            </a:r>
            <a:r>
              <a:rPr lang="en-US" altLang="zh-CN" sz="3000" dirty="0"/>
              <a:t>$("div").get()[1]</a:t>
            </a:r>
            <a:r>
              <a:rPr lang="zh-CN" altLang="en-US" sz="3000" dirty="0"/>
              <a:t>，</a:t>
            </a:r>
            <a:r>
              <a:rPr lang="en-US" altLang="zh-CN" sz="3000" dirty="0"/>
              <a:t>$("td")[5]</a:t>
            </a:r>
            <a:r>
              <a:rPr lang="zh-CN" altLang="en-US" sz="3000" dirty="0"/>
              <a:t>这些都是</a:t>
            </a:r>
            <a:r>
              <a:rPr lang="en-US" altLang="zh-CN" sz="3000" dirty="0" err="1"/>
              <a:t>dom</a:t>
            </a:r>
            <a:r>
              <a:rPr lang="zh-CN" altLang="en-US" sz="3000" dirty="0"/>
              <a:t>对象，可以使用</a:t>
            </a:r>
            <a:r>
              <a:rPr lang="en-US" altLang="zh-CN" sz="3000" dirty="0" err="1"/>
              <a:t>dom</a:t>
            </a:r>
            <a:r>
              <a:rPr lang="zh-CN" altLang="en-US" sz="3000" dirty="0"/>
              <a:t>中的方法，但不能再使用</a:t>
            </a:r>
            <a:r>
              <a:rPr lang="en-US" altLang="zh-CN" sz="3000" dirty="0"/>
              <a:t>jQuery</a:t>
            </a:r>
            <a:r>
              <a:rPr lang="zh-CN" altLang="en-US" sz="3000" dirty="0"/>
              <a:t>的方法 </a:t>
            </a:r>
          </a:p>
        </p:txBody>
      </p:sp>
    </p:spTree>
    <p:extLst>
      <p:ext uri="{BB962C8B-B14F-4D97-AF65-F5344CB8AC3E}">
        <p14:creationId xmlns:p14="http://schemas.microsoft.com/office/powerpoint/2010/main" val="1793667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883" y="0"/>
            <a:ext cx="91282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782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0" y="374650"/>
            <a:ext cx="11290300" cy="610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基本选择器</a:t>
            </a:r>
            <a:r>
              <a:rPr lang="zh-CN" altLang="en-US" dirty="0" smtClean="0"/>
              <a:t>示例</a:t>
            </a:r>
            <a:r>
              <a:rPr lang="en-US" altLang="zh-CN" dirty="0" smtClean="0"/>
              <a:t>(</a:t>
            </a:r>
            <a:r>
              <a:rPr lang="en-US" altLang="zh-CN" sz="2400" dirty="0" smtClean="0"/>
              <a:t>id</a:t>
            </a:r>
            <a:r>
              <a:rPr lang="zh-CN" altLang="en-US" sz="2400" dirty="0" smtClean="0"/>
              <a:t>选择器，</a:t>
            </a:r>
            <a:r>
              <a:rPr lang="en-US" altLang="zh-CN" sz="2400" dirty="0" smtClean="0"/>
              <a:t>class</a:t>
            </a:r>
            <a:r>
              <a:rPr lang="zh-CN" altLang="en-US" sz="2400" dirty="0" smtClean="0"/>
              <a:t>选择器，标记选择器</a:t>
            </a:r>
            <a:r>
              <a:rPr lang="en-US" altLang="zh-CN" dirty="0" smtClean="0"/>
              <a:t>)</a:t>
            </a:r>
            <a:endParaRPr lang="zh-CN" altLang="en-US" dirty="0"/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zh-CN" altLang="en-US" sz="3200" dirty="0"/>
              <a:t>改变 </a:t>
            </a:r>
            <a:r>
              <a:rPr lang="en-US" altLang="zh-CN" sz="3200" dirty="0"/>
              <a:t>id </a:t>
            </a:r>
            <a:r>
              <a:rPr lang="zh-CN" altLang="en-US" sz="3200" dirty="0"/>
              <a:t>为 </a:t>
            </a:r>
            <a:r>
              <a:rPr lang="en-US" altLang="zh-CN" sz="3200" dirty="0"/>
              <a:t>one </a:t>
            </a:r>
            <a:r>
              <a:rPr lang="zh-CN" altLang="en-US" sz="3200" dirty="0"/>
              <a:t>的元素的背景色为 红色</a:t>
            </a:r>
          </a:p>
          <a:p>
            <a:pPr eaLnBrk="1" hangingPunct="1">
              <a:buFont typeface="Wingdings" charset="2"/>
              <a:buNone/>
            </a:pPr>
            <a:r>
              <a:rPr lang="en-US" altLang="zh-CN" dirty="0">
                <a:solidFill>
                  <a:srgbClr val="FF0000"/>
                </a:solidFill>
              </a:rPr>
              <a:t>$("#one").</a:t>
            </a:r>
            <a:r>
              <a:rPr lang="en-US" altLang="zh-CN" dirty="0" err="1">
                <a:solidFill>
                  <a:srgbClr val="FF0000"/>
                </a:solidFill>
              </a:rPr>
              <a:t>css</a:t>
            </a:r>
            <a:r>
              <a:rPr lang="en-US" altLang="zh-CN" dirty="0">
                <a:solidFill>
                  <a:srgbClr val="FF0000"/>
                </a:solidFill>
              </a:rPr>
              <a:t>("</a:t>
            </a:r>
            <a:r>
              <a:rPr lang="en-US" altLang="zh-CN" dirty="0" err="1">
                <a:solidFill>
                  <a:srgbClr val="FF0000"/>
                </a:solidFill>
              </a:rPr>
              <a:t>backgroundColor</a:t>
            </a:r>
            <a:r>
              <a:rPr lang="en-US" altLang="zh-CN" dirty="0">
                <a:solidFill>
                  <a:srgbClr val="FF0000"/>
                </a:solidFill>
              </a:rPr>
              <a:t>","red</a:t>
            </a:r>
            <a:r>
              <a:rPr lang="en-US" altLang="zh-CN" dirty="0" smtClean="0">
                <a:solidFill>
                  <a:srgbClr val="FF0000"/>
                </a:solidFill>
              </a:rPr>
              <a:t>");</a:t>
            </a:r>
          </a:p>
          <a:p>
            <a:r>
              <a:rPr lang="zh-CN" altLang="en-US" sz="3200" dirty="0"/>
              <a:t>改变 </a:t>
            </a:r>
            <a:r>
              <a:rPr lang="en-US" altLang="zh-CN" sz="3200" dirty="0" smtClean="0"/>
              <a:t>clas</a:t>
            </a:r>
            <a:r>
              <a:rPr lang="en-US" altLang="zh-CN" sz="3200" dirty="0"/>
              <a:t>s</a:t>
            </a:r>
            <a:r>
              <a:rPr lang="en-US" altLang="zh-CN" sz="3200" dirty="0" smtClean="0"/>
              <a:t> </a:t>
            </a:r>
            <a:r>
              <a:rPr lang="zh-CN" altLang="en-US" sz="3200" dirty="0"/>
              <a:t>为 </a:t>
            </a:r>
            <a:r>
              <a:rPr lang="en-US" altLang="zh-CN" sz="3200" dirty="0"/>
              <a:t>one </a:t>
            </a:r>
            <a:r>
              <a:rPr lang="zh-CN" altLang="en-US" sz="3200" dirty="0"/>
              <a:t>的元素的背景色为 红色</a:t>
            </a:r>
          </a:p>
          <a:p>
            <a:pPr>
              <a:buNone/>
            </a:pPr>
            <a:r>
              <a:rPr lang="en-US" altLang="zh-CN" dirty="0" smtClean="0">
                <a:solidFill>
                  <a:srgbClr val="FF0000"/>
                </a:solidFill>
              </a:rPr>
              <a:t>$(”.one</a:t>
            </a:r>
            <a:r>
              <a:rPr lang="en-US" altLang="zh-CN" dirty="0">
                <a:solidFill>
                  <a:srgbClr val="FF0000"/>
                </a:solidFill>
              </a:rPr>
              <a:t>").</a:t>
            </a:r>
            <a:r>
              <a:rPr lang="en-US" altLang="zh-CN" dirty="0" err="1">
                <a:solidFill>
                  <a:srgbClr val="FF0000"/>
                </a:solidFill>
              </a:rPr>
              <a:t>css</a:t>
            </a:r>
            <a:r>
              <a:rPr lang="en-US" altLang="zh-CN" dirty="0">
                <a:solidFill>
                  <a:srgbClr val="FF0000"/>
                </a:solidFill>
              </a:rPr>
              <a:t>("</a:t>
            </a:r>
            <a:r>
              <a:rPr lang="en-US" altLang="zh-CN" dirty="0" err="1">
                <a:solidFill>
                  <a:srgbClr val="FF0000"/>
                </a:solidFill>
              </a:rPr>
              <a:t>backgroundColor</a:t>
            </a:r>
            <a:r>
              <a:rPr lang="en-US" altLang="zh-CN" dirty="0">
                <a:solidFill>
                  <a:srgbClr val="FF0000"/>
                </a:solidFill>
              </a:rPr>
              <a:t>","red</a:t>
            </a:r>
            <a:r>
              <a:rPr lang="en-US" altLang="zh-CN" dirty="0" smtClean="0">
                <a:solidFill>
                  <a:srgbClr val="FF0000"/>
                </a:solidFill>
              </a:rPr>
              <a:t>");</a:t>
            </a:r>
            <a:endParaRPr lang="en-US" altLang="zh-CN" dirty="0">
              <a:solidFill>
                <a:srgbClr val="FF0000"/>
              </a:solidFill>
            </a:endParaRPr>
          </a:p>
          <a:p>
            <a:pPr eaLnBrk="1" hangingPunct="1"/>
            <a:r>
              <a:rPr lang="zh-CN" altLang="en-US" sz="3200" dirty="0"/>
              <a:t>改变元素名为 </a:t>
            </a:r>
            <a:r>
              <a:rPr lang="en-US" altLang="zh-CN" sz="3200" dirty="0"/>
              <a:t>&lt;p&gt; </a:t>
            </a:r>
            <a:r>
              <a:rPr lang="zh-CN" altLang="en-US" sz="3200" dirty="0"/>
              <a:t>的所有元素的背景色为 </a:t>
            </a:r>
            <a:r>
              <a:rPr lang="en-US" altLang="zh-CN" sz="3200" dirty="0"/>
              <a:t># </a:t>
            </a:r>
            <a:r>
              <a:rPr lang="en-US" altLang="zh-CN" sz="3200" dirty="0" err="1"/>
              <a:t>bbffaa</a:t>
            </a:r>
            <a:r>
              <a:rPr lang="zh-CN" altLang="en-US" sz="3200" dirty="0"/>
              <a:t>，字体颜色为红色</a:t>
            </a:r>
          </a:p>
          <a:p>
            <a:pPr eaLnBrk="1" hangingPunct="1">
              <a:buFont typeface="Wingdings" charset="2"/>
              <a:buNone/>
            </a:pPr>
            <a:r>
              <a:rPr lang="en-US" altLang="zh-CN" dirty="0">
                <a:solidFill>
                  <a:srgbClr val="FF0000"/>
                </a:solidFill>
              </a:rPr>
              <a:t>$("p").</a:t>
            </a:r>
            <a:r>
              <a:rPr lang="en-US" altLang="zh-CN" dirty="0" err="1">
                <a:solidFill>
                  <a:srgbClr val="FF0000"/>
                </a:solidFill>
              </a:rPr>
              <a:t>css</a:t>
            </a:r>
            <a:r>
              <a:rPr lang="en-US" altLang="zh-CN" dirty="0">
                <a:solidFill>
                  <a:srgbClr val="FF0000"/>
                </a:solidFill>
              </a:rPr>
              <a:t>({color:"red",</a:t>
            </a:r>
            <a:r>
              <a:rPr lang="en-US" altLang="zh-CN" dirty="0" err="1">
                <a:solidFill>
                  <a:srgbClr val="FF0000"/>
                </a:solidFill>
              </a:rPr>
              <a:t>backgroundColor</a:t>
            </a:r>
            <a:r>
              <a:rPr lang="en-US" altLang="zh-CN" dirty="0">
                <a:solidFill>
                  <a:srgbClr val="FF0000"/>
                </a:solidFill>
              </a:rPr>
              <a:t>:"#</a:t>
            </a:r>
            <a:r>
              <a:rPr lang="en-US" altLang="zh-CN" dirty="0" err="1">
                <a:solidFill>
                  <a:srgbClr val="FF0000"/>
                </a:solidFill>
              </a:rPr>
              <a:t>bbffaa</a:t>
            </a:r>
            <a:r>
              <a:rPr lang="en-US" altLang="zh-CN" dirty="0" smtClean="0">
                <a:solidFill>
                  <a:srgbClr val="FF0000"/>
                </a:solidFill>
              </a:rPr>
              <a:t>"});</a:t>
            </a:r>
            <a:endParaRPr lang="en-US" altLang="zh-CN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2999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基本过滤选择器</a:t>
            </a:r>
            <a:r>
              <a:rPr lang="zh-CN" altLang="en-US" dirty="0" smtClean="0"/>
              <a:t>示例（</a:t>
            </a:r>
            <a:r>
              <a:rPr lang="zh-CN" altLang="en-US" sz="2000" dirty="0" smtClean="0"/>
              <a:t>属性选择器，位置选择器，后代选择器，子代选择器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sz="2200" dirty="0" smtClean="0"/>
              <a:t>改变</a:t>
            </a:r>
            <a:r>
              <a:rPr lang="en-US" altLang="zh-CN" sz="2200" dirty="0" smtClean="0"/>
              <a:t>a</a:t>
            </a:r>
            <a:r>
              <a:rPr lang="zh-CN" altLang="en-US" sz="2200" dirty="0" smtClean="0"/>
              <a:t> </a:t>
            </a:r>
            <a:r>
              <a:rPr lang="zh-CN" altLang="en-US" sz="2200" dirty="0"/>
              <a:t> </a:t>
            </a:r>
            <a:r>
              <a:rPr lang="en-US" altLang="zh-CN" sz="2200" dirty="0" err="1" smtClean="0"/>
              <a:t>href</a:t>
            </a:r>
            <a:r>
              <a:rPr lang="en-US" altLang="zh-CN" sz="2200" dirty="0" smtClean="0"/>
              <a:t>=“</a:t>
            </a:r>
            <a:r>
              <a:rPr lang="en-US" altLang="zh-CN" sz="2200" dirty="0" err="1" smtClean="0"/>
              <a:t>a.html</a:t>
            </a:r>
            <a:r>
              <a:rPr lang="en-US" altLang="zh-CN" sz="2200" dirty="0" smtClean="0"/>
              <a:t>” </a:t>
            </a:r>
            <a:r>
              <a:rPr lang="zh-CN" altLang="en-US" sz="2200" dirty="0"/>
              <a:t>元素</a:t>
            </a:r>
            <a:r>
              <a:rPr lang="zh-CN" altLang="en-US" sz="2200" dirty="0" smtClean="0"/>
              <a:t>的颜色</a:t>
            </a:r>
            <a:r>
              <a:rPr lang="zh-CN" altLang="en-US" sz="2200" dirty="0"/>
              <a:t>为 </a:t>
            </a:r>
            <a:r>
              <a:rPr lang="en-US" altLang="zh-CN" sz="2200" dirty="0" smtClean="0"/>
              <a:t>red</a:t>
            </a:r>
          </a:p>
          <a:p>
            <a:r>
              <a:rPr lang="mr-IN" altLang="zh-CN" sz="2200" dirty="0" smtClean="0">
                <a:solidFill>
                  <a:srgbClr val="FF0000"/>
                </a:solidFill>
              </a:rPr>
              <a:t>$(“[</a:t>
            </a:r>
            <a:r>
              <a:rPr lang="mr-IN" altLang="zh-CN" sz="2200" dirty="0" err="1" smtClean="0">
                <a:solidFill>
                  <a:srgbClr val="FF0000"/>
                </a:solidFill>
              </a:rPr>
              <a:t>href</a:t>
            </a:r>
            <a:r>
              <a:rPr lang="mr-IN" altLang="zh-CN" sz="2200" dirty="0" smtClean="0">
                <a:solidFill>
                  <a:srgbClr val="FF0000"/>
                </a:solidFill>
              </a:rPr>
              <a:t> = ‘</a:t>
            </a:r>
            <a:r>
              <a:rPr lang="en-US" altLang="zh-CN" sz="2200" dirty="0" smtClean="0"/>
              <a:t> </a:t>
            </a:r>
            <a:r>
              <a:rPr lang="en-US" altLang="zh-CN" sz="2200" dirty="0" err="1" smtClean="0">
                <a:solidFill>
                  <a:srgbClr val="FF0000"/>
                </a:solidFill>
              </a:rPr>
              <a:t>a.html</a:t>
            </a:r>
            <a:r>
              <a:rPr lang="mr-IN" altLang="zh-CN" sz="2200" dirty="0" smtClean="0">
                <a:solidFill>
                  <a:srgbClr val="FF0000"/>
                </a:solidFill>
              </a:rPr>
              <a:t>’]”).</a:t>
            </a:r>
            <a:r>
              <a:rPr lang="mr-IN" altLang="zh-CN" sz="2200" dirty="0" err="1" smtClean="0">
                <a:solidFill>
                  <a:srgbClr val="FF0000"/>
                </a:solidFill>
              </a:rPr>
              <a:t>css</a:t>
            </a:r>
            <a:r>
              <a:rPr lang="mr-IN" altLang="zh-CN" sz="2200" dirty="0" smtClean="0">
                <a:solidFill>
                  <a:srgbClr val="FF0000"/>
                </a:solidFill>
              </a:rPr>
              <a:t>(“</a:t>
            </a:r>
            <a:r>
              <a:rPr lang="mr-IN" altLang="zh-CN" sz="2200" dirty="0" err="1" smtClean="0">
                <a:solidFill>
                  <a:srgbClr val="FF0000"/>
                </a:solidFill>
              </a:rPr>
              <a:t>color</a:t>
            </a:r>
            <a:r>
              <a:rPr lang="mr-IN" altLang="zh-CN" sz="2200" dirty="0" smtClean="0">
                <a:solidFill>
                  <a:srgbClr val="FF0000"/>
                </a:solidFill>
              </a:rPr>
              <a:t>”</a:t>
            </a:r>
            <a:r>
              <a:rPr lang="en-US" altLang="zh-CN" sz="2200" dirty="0" smtClean="0">
                <a:solidFill>
                  <a:srgbClr val="FF0000"/>
                </a:solidFill>
              </a:rPr>
              <a:t>,</a:t>
            </a:r>
            <a:r>
              <a:rPr lang="zh-CN" altLang="en-US" sz="2200" dirty="0" smtClean="0">
                <a:solidFill>
                  <a:srgbClr val="FF0000"/>
                </a:solidFill>
              </a:rPr>
              <a:t> </a:t>
            </a:r>
            <a:r>
              <a:rPr lang="mr-IN" altLang="zh-CN" sz="2200" dirty="0" smtClean="0">
                <a:solidFill>
                  <a:srgbClr val="FF0000"/>
                </a:solidFill>
              </a:rPr>
              <a:t>"</a:t>
            </a:r>
            <a:r>
              <a:rPr lang="mr-IN" altLang="zh-CN" sz="2200" dirty="0" err="1" smtClean="0">
                <a:solidFill>
                  <a:srgbClr val="FF0000"/>
                </a:solidFill>
              </a:rPr>
              <a:t>red</a:t>
            </a:r>
            <a:r>
              <a:rPr lang="mr-IN" altLang="zh-CN" sz="2200" dirty="0" smtClean="0">
                <a:solidFill>
                  <a:srgbClr val="FF0000"/>
                </a:solidFill>
              </a:rPr>
              <a:t>")</a:t>
            </a:r>
            <a:endParaRPr lang="en-US" altLang="zh-CN" sz="2200" dirty="0" smtClean="0">
              <a:solidFill>
                <a:srgbClr val="FF0000"/>
              </a:solidFill>
            </a:endParaRPr>
          </a:p>
          <a:p>
            <a:r>
              <a:rPr lang="zh-CN" altLang="en-US" sz="2200" dirty="0" smtClean="0"/>
              <a:t>改变</a:t>
            </a:r>
            <a:r>
              <a:rPr lang="zh-CN" altLang="en-US" sz="2200" dirty="0"/>
              <a:t>第一个 </a:t>
            </a:r>
            <a:r>
              <a:rPr lang="en-US" altLang="zh-CN" sz="2200" dirty="0"/>
              <a:t>div </a:t>
            </a:r>
            <a:r>
              <a:rPr lang="zh-CN" altLang="en-US" sz="2200" dirty="0"/>
              <a:t>元素的背景色为 </a:t>
            </a:r>
            <a:r>
              <a:rPr lang="en-US" altLang="zh-CN" sz="2200" dirty="0"/>
              <a:t># </a:t>
            </a:r>
            <a:r>
              <a:rPr lang="en-US" altLang="zh-CN" sz="2200" dirty="0" err="1"/>
              <a:t>bbffaa</a:t>
            </a:r>
            <a:endParaRPr lang="en-US" altLang="zh-CN" sz="2200" dirty="0"/>
          </a:p>
          <a:p>
            <a:pPr eaLnBrk="1" hangingPunct="1"/>
            <a:r>
              <a:rPr lang="en-US" altLang="zh-CN" sz="2200" dirty="0" smtClean="0">
                <a:solidFill>
                  <a:srgbClr val="FF0000"/>
                </a:solidFill>
              </a:rPr>
              <a:t>$(“</a:t>
            </a:r>
            <a:r>
              <a:rPr lang="en-US" altLang="zh-CN" sz="2200" dirty="0" err="1" smtClean="0">
                <a:solidFill>
                  <a:srgbClr val="FF0000"/>
                </a:solidFill>
              </a:rPr>
              <a:t>div:first</a:t>
            </a:r>
            <a:r>
              <a:rPr lang="en-US" altLang="zh-CN" sz="2200" dirty="0" smtClean="0">
                <a:solidFill>
                  <a:srgbClr val="FF0000"/>
                </a:solidFill>
              </a:rPr>
              <a:t>”).</a:t>
            </a:r>
            <a:r>
              <a:rPr lang="en-US" altLang="zh-CN" sz="2200" dirty="0" err="1" smtClean="0">
                <a:solidFill>
                  <a:srgbClr val="FF0000"/>
                </a:solidFill>
              </a:rPr>
              <a:t>css</a:t>
            </a:r>
            <a:r>
              <a:rPr lang="en-US" altLang="zh-CN" sz="2200" dirty="0" smtClean="0">
                <a:solidFill>
                  <a:srgbClr val="FF0000"/>
                </a:solidFill>
              </a:rPr>
              <a:t>(</a:t>
            </a:r>
            <a:r>
              <a:rPr lang="mr-IN" altLang="zh-CN" sz="2200" dirty="0" smtClean="0">
                <a:solidFill>
                  <a:srgbClr val="FF0000"/>
                </a:solidFill>
              </a:rPr>
              <a:t>…</a:t>
            </a:r>
            <a:r>
              <a:rPr lang="en-US" altLang="zh-CN" sz="2200" dirty="0" smtClean="0">
                <a:solidFill>
                  <a:srgbClr val="FF0000"/>
                </a:solidFill>
              </a:rPr>
              <a:t>)</a:t>
            </a:r>
            <a:endParaRPr lang="en-US" altLang="zh-CN" sz="2200" dirty="0"/>
          </a:p>
          <a:p>
            <a:pPr eaLnBrk="1" hangingPunct="1"/>
            <a:r>
              <a:rPr lang="zh-CN" altLang="en-US" sz="2200" dirty="0" smtClean="0"/>
              <a:t>改变</a:t>
            </a:r>
            <a:r>
              <a:rPr lang="zh-CN" altLang="en-US" sz="2200" dirty="0"/>
              <a:t>索引值为偶数的 </a:t>
            </a:r>
            <a:r>
              <a:rPr lang="en-US" altLang="zh-CN" sz="2200" dirty="0" err="1"/>
              <a:t>tr</a:t>
            </a:r>
            <a:r>
              <a:rPr lang="zh-CN" altLang="en-US" sz="2200" dirty="0"/>
              <a:t>元素的背景色为 </a:t>
            </a:r>
            <a:r>
              <a:rPr lang="en-US" altLang="zh-CN" sz="2200" dirty="0"/>
              <a:t># </a:t>
            </a:r>
            <a:r>
              <a:rPr lang="en-US" altLang="zh-CN" sz="2200" dirty="0" err="1"/>
              <a:t>bbffaa</a:t>
            </a:r>
            <a:endParaRPr lang="en-US" altLang="zh-CN" sz="2200" dirty="0"/>
          </a:p>
          <a:p>
            <a:r>
              <a:rPr lang="en-US" altLang="zh-CN" sz="2200" dirty="0">
                <a:solidFill>
                  <a:srgbClr val="FF0000"/>
                </a:solidFill>
              </a:rPr>
              <a:t>$(“</a:t>
            </a:r>
            <a:r>
              <a:rPr lang="en-US" altLang="zh-CN" sz="2200" dirty="0" err="1">
                <a:solidFill>
                  <a:srgbClr val="FF0000"/>
                </a:solidFill>
              </a:rPr>
              <a:t>tr:even</a:t>
            </a:r>
            <a:r>
              <a:rPr lang="en-US" altLang="zh-CN" sz="2200" dirty="0" smtClean="0">
                <a:solidFill>
                  <a:srgbClr val="FF0000"/>
                </a:solidFill>
              </a:rPr>
              <a:t>").</a:t>
            </a:r>
            <a:r>
              <a:rPr lang="en-US" altLang="zh-CN" sz="2200" dirty="0">
                <a:solidFill>
                  <a:srgbClr val="FF0000"/>
                </a:solidFill>
              </a:rPr>
              <a:t> ”).</a:t>
            </a:r>
            <a:r>
              <a:rPr lang="en-US" altLang="zh-CN" sz="2200" dirty="0" err="1">
                <a:solidFill>
                  <a:srgbClr val="FF0000"/>
                </a:solidFill>
              </a:rPr>
              <a:t>css</a:t>
            </a:r>
            <a:r>
              <a:rPr lang="en-US" altLang="zh-CN" sz="2200" dirty="0" smtClean="0">
                <a:solidFill>
                  <a:srgbClr val="FF0000"/>
                </a:solidFill>
              </a:rPr>
              <a:t>(</a:t>
            </a:r>
            <a:r>
              <a:rPr lang="mr-IN" altLang="zh-CN" sz="2200" dirty="0" smtClean="0">
                <a:solidFill>
                  <a:srgbClr val="FF0000"/>
                </a:solidFill>
              </a:rPr>
              <a:t>…</a:t>
            </a:r>
            <a:r>
              <a:rPr lang="en-US" altLang="zh-CN" sz="2200" dirty="0" smtClean="0">
                <a:solidFill>
                  <a:srgbClr val="FF0000"/>
                </a:solidFill>
              </a:rPr>
              <a:t>)</a:t>
            </a:r>
          </a:p>
          <a:p>
            <a:r>
              <a:rPr lang="zh-CN" altLang="en-US" sz="2200" dirty="0"/>
              <a:t>改变 </a:t>
            </a:r>
            <a:r>
              <a:rPr lang="en-US" altLang="zh-CN" sz="2200" dirty="0"/>
              <a:t>&lt;body&gt; </a:t>
            </a:r>
            <a:r>
              <a:rPr lang="zh-CN" altLang="en-US" sz="2200" dirty="0"/>
              <a:t>内</a:t>
            </a:r>
            <a:r>
              <a:rPr lang="zh-CN" altLang="en-US" sz="2200" dirty="0">
                <a:solidFill>
                  <a:srgbClr val="0000FF"/>
                </a:solidFill>
              </a:rPr>
              <a:t>所有</a:t>
            </a:r>
            <a:r>
              <a:rPr lang="zh-CN" altLang="en-US" sz="2200" dirty="0"/>
              <a:t> </a:t>
            </a:r>
            <a:r>
              <a:rPr lang="en-US" altLang="zh-CN" sz="2200" dirty="0"/>
              <a:t>&lt;div&gt; </a:t>
            </a:r>
            <a:r>
              <a:rPr lang="zh-CN" altLang="en-US" sz="2200" dirty="0"/>
              <a:t>的背景色为 </a:t>
            </a:r>
            <a:r>
              <a:rPr lang="en-US" altLang="zh-CN" sz="2200" dirty="0"/>
              <a:t># </a:t>
            </a:r>
            <a:r>
              <a:rPr lang="en-US" altLang="zh-CN" sz="2200" dirty="0" err="1"/>
              <a:t>bbffaa</a:t>
            </a:r>
            <a:endParaRPr lang="en-US" altLang="zh-CN" sz="2200" dirty="0"/>
          </a:p>
          <a:p>
            <a:r>
              <a:rPr lang="en-US" altLang="zh-CN" sz="2200" dirty="0">
                <a:solidFill>
                  <a:srgbClr val="FF0000"/>
                </a:solidFill>
              </a:rPr>
              <a:t>$(“body div")</a:t>
            </a:r>
            <a:endParaRPr lang="en-US" altLang="zh-CN" sz="2200" dirty="0"/>
          </a:p>
          <a:p>
            <a:r>
              <a:rPr lang="zh-CN" altLang="en-US" sz="2200" dirty="0"/>
              <a:t>改变 </a:t>
            </a:r>
            <a:r>
              <a:rPr lang="en-US" altLang="zh-CN" sz="2200" dirty="0"/>
              <a:t>&lt;body&gt; </a:t>
            </a:r>
            <a:r>
              <a:rPr lang="zh-CN" altLang="en-US" sz="2200" dirty="0"/>
              <a:t>内</a:t>
            </a:r>
            <a:r>
              <a:rPr lang="zh-CN" altLang="en-US" sz="2200" dirty="0">
                <a:solidFill>
                  <a:srgbClr val="0000FF"/>
                </a:solidFill>
              </a:rPr>
              <a:t>子</a:t>
            </a:r>
            <a:r>
              <a:rPr lang="zh-CN" altLang="en-US" sz="2200" dirty="0"/>
              <a:t> </a:t>
            </a:r>
            <a:r>
              <a:rPr lang="en-US" altLang="zh-CN" sz="2200" dirty="0"/>
              <a:t>&lt;div&gt; </a:t>
            </a:r>
            <a:r>
              <a:rPr lang="zh-CN" altLang="en-US" sz="2200" dirty="0"/>
              <a:t>的背景色为 </a:t>
            </a:r>
            <a:r>
              <a:rPr lang="en-US" altLang="zh-CN" sz="2200" dirty="0"/>
              <a:t># </a:t>
            </a:r>
            <a:r>
              <a:rPr lang="en-US" altLang="zh-CN" sz="2200" dirty="0" err="1"/>
              <a:t>bbffaa</a:t>
            </a:r>
            <a:endParaRPr lang="en-US" altLang="zh-CN" sz="2200" dirty="0"/>
          </a:p>
          <a:p>
            <a:r>
              <a:rPr lang="en-US" altLang="zh-CN" sz="2200" dirty="0">
                <a:solidFill>
                  <a:srgbClr val="FF0000"/>
                </a:solidFill>
              </a:rPr>
              <a:t>$(“body&gt;div")</a:t>
            </a:r>
            <a:endParaRPr lang="en-US" altLang="zh-CN" sz="2200" dirty="0"/>
          </a:p>
          <a:p>
            <a:endParaRPr lang="en-US" altLang="zh-CN" sz="2400" dirty="0" smtClean="0">
              <a:solidFill>
                <a:srgbClr val="FF0000"/>
              </a:solidFill>
            </a:endParaRPr>
          </a:p>
          <a:p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174613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4615322" y="3429248"/>
            <a:ext cx="2961357" cy="953115"/>
            <a:chOff x="4602496" y="2848154"/>
            <a:chExt cx="2961357" cy="953115"/>
          </a:xfrm>
        </p:grpSpPr>
        <p:sp>
          <p:nvSpPr>
            <p:cNvPr id="8" name="文本框 7"/>
            <p:cNvSpPr txBox="1"/>
            <p:nvPr/>
          </p:nvSpPr>
          <p:spPr>
            <a:xfrm>
              <a:off x="4836679" y="2925223"/>
              <a:ext cx="250581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altLang="zh-CN" sz="3600" dirty="0" err="1" smtClean="0"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Js</a:t>
              </a:r>
              <a:r>
                <a:rPr lang="zh-CN" altLang="en-US" sz="3600" dirty="0" smtClean="0"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 基础</a:t>
              </a:r>
              <a:r>
                <a:rPr lang="zh-CN" altLang="en-US" sz="3600" dirty="0"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语法</a:t>
              </a:r>
              <a:endParaRPr lang="zh-CN" altLang="en-US" sz="3600" dirty="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4602496" y="3505803"/>
              <a:ext cx="2961357" cy="2954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endParaRPr kumimoji="1" lang="en-US" altLang="zh-CN" sz="1100" spc="-150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628148" y="3706287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11"/>
          <p:cNvSpPr txBox="1"/>
          <p:nvPr/>
        </p:nvSpPr>
        <p:spPr>
          <a:xfrm>
            <a:off x="5305307" y="1936657"/>
            <a:ext cx="16070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9600" b="1" dirty="0" smtClean="0"/>
              <a:t>01</a:t>
            </a:r>
            <a:endParaRPr kumimoji="1" lang="zh-CN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30985633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4208306" y="3429248"/>
            <a:ext cx="3775394" cy="842738"/>
            <a:chOff x="4195480" y="2848154"/>
            <a:chExt cx="3775394" cy="842738"/>
          </a:xfrm>
        </p:grpSpPr>
        <p:sp>
          <p:nvSpPr>
            <p:cNvPr id="8" name="文本框 7"/>
            <p:cNvSpPr txBox="1"/>
            <p:nvPr/>
          </p:nvSpPr>
          <p:spPr>
            <a:xfrm>
              <a:off x="4195480" y="2925223"/>
              <a:ext cx="377539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600" dirty="0" err="1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Js</a:t>
              </a:r>
              <a:r>
                <a:rPr lang="zh-CN" altLang="en-US" sz="3600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开发文档的使用</a:t>
              </a:r>
              <a:endParaRPr lang="zh-CN" altLang="en-US" sz="3600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680223" y="3690892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5750" y="2243110"/>
            <a:ext cx="14605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281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6592859" y="1535059"/>
            <a:ext cx="3793643" cy="338556"/>
            <a:chOff x="6178340" y="1707081"/>
            <a:chExt cx="3592830" cy="320632"/>
          </a:xfrm>
        </p:grpSpPr>
        <p:sp>
          <p:nvSpPr>
            <p:cNvPr id="3" name="文本框 2"/>
            <p:cNvSpPr txBox="1"/>
            <p:nvPr/>
          </p:nvSpPr>
          <p:spPr>
            <a:xfrm>
              <a:off x="6178340" y="1746065"/>
              <a:ext cx="3592830" cy="271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</a:pPr>
              <a:endPara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  <a:sym typeface="+mn-lt"/>
              </a:endParaRPr>
            </a:p>
          </p:txBody>
        </p:sp>
        <p:sp>
          <p:nvSpPr>
            <p:cNvPr id="4" name="TextBox 1956"/>
            <p:cNvSpPr/>
            <p:nvPr/>
          </p:nvSpPr>
          <p:spPr>
            <a:xfrm>
              <a:off x="6182151" y="1707081"/>
              <a:ext cx="1921944" cy="3206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defTabSz="685800"/>
              <a:r>
                <a:rPr lang="zh-CN" altLang="en-US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ea"/>
                  <a:sym typeface="+mn-lt"/>
                </a:rPr>
                <a:t>查找</a:t>
              </a:r>
              <a:r>
                <a:rPr lang="en-US" altLang="zh-CN" sz="1600" b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ea"/>
                  <a:sym typeface="+mn-lt"/>
                </a:rPr>
                <a:t>js</a:t>
              </a:r>
              <a:r>
                <a:rPr lang="zh-CN" altLang="en-US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ea"/>
                  <a:sym typeface="+mn-lt"/>
                </a:rPr>
                <a:t>文档（</a:t>
              </a:r>
              <a:r>
                <a:rPr lang="en-US" altLang="zh-CN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ea"/>
                  <a:sym typeface="+mn-lt"/>
                </a:rPr>
                <a:t>w3c</a:t>
              </a:r>
              <a:r>
                <a:rPr lang="zh-CN" altLang="en-US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ea"/>
                  <a:sym typeface="+mn-lt"/>
                </a:rPr>
                <a:t>）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595605" y="3762131"/>
            <a:ext cx="3793643" cy="978437"/>
            <a:chOff x="6180940" y="3828220"/>
            <a:chExt cx="3592830" cy="926640"/>
          </a:xfrm>
        </p:grpSpPr>
        <p:sp>
          <p:nvSpPr>
            <p:cNvPr id="6" name="文本框 5"/>
            <p:cNvSpPr txBox="1"/>
            <p:nvPr/>
          </p:nvSpPr>
          <p:spPr>
            <a:xfrm>
              <a:off x="6180940" y="4116511"/>
              <a:ext cx="3592830" cy="6383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0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+mn-lt"/>
                </a:rPr>
                <a:t>在阅读文档的同时，发现比较类似的方法，或者比较容易混淆的进行总结比较，比如</a:t>
              </a:r>
              <a:r>
                <a:rPr lang="en-US" altLang="zh-CN" sz="105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+mn-lt"/>
                </a:rPr>
                <a:t>js</a:t>
              </a:r>
              <a:r>
                <a:rPr lang="zh-CN" altLang="en-US" sz="10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+mn-lt"/>
                </a:rPr>
                <a:t>获取</a:t>
              </a:r>
              <a:r>
                <a:rPr lang="en-US" altLang="zh-CN" sz="10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+mn-lt"/>
                </a:rPr>
                <a:t>DOM</a:t>
              </a:r>
              <a:r>
                <a:rPr lang="zh-CN" altLang="en-US" sz="10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  <a:sym typeface="+mn-lt"/>
                </a:rPr>
                <a:t>节点的方法，以及操作字符串，数组的方法</a:t>
              </a:r>
              <a:endPara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  <a:sym typeface="+mn-lt"/>
              </a:endParaRPr>
            </a:p>
          </p:txBody>
        </p:sp>
        <p:sp>
          <p:nvSpPr>
            <p:cNvPr id="7" name="TextBox 1956"/>
            <p:cNvSpPr/>
            <p:nvPr/>
          </p:nvSpPr>
          <p:spPr>
            <a:xfrm>
              <a:off x="6184750" y="3828220"/>
              <a:ext cx="3586418" cy="3206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defTabSz="685800"/>
              <a:r>
                <a:rPr lang="zh-CN" altLang="en-US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ea"/>
                  <a:sym typeface="+mn-lt"/>
                </a:rPr>
                <a:t>对比总结</a:t>
              </a:r>
              <a:r>
                <a:rPr lang="en-US" altLang="zh-CN" sz="1600" b="1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ea"/>
                  <a:sym typeface="+mn-lt"/>
                </a:rPr>
                <a:t>js</a:t>
              </a:r>
              <a:r>
                <a:rPr lang="zh-CN" altLang="en-US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ea"/>
                  <a:sym typeface="+mn-lt"/>
                </a:rPr>
                <a:t>语法，内置函数，等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+mn-ea"/>
                <a:sym typeface="+mn-lt"/>
              </a:endParaRPr>
            </a:p>
          </p:txBody>
        </p:sp>
      </p:grpSp>
      <p:cxnSp>
        <p:nvCxnSpPr>
          <p:cNvPr id="8" name="直接连接符 7"/>
          <p:cNvCxnSpPr>
            <a:stCxn id="19" idx="0"/>
          </p:cNvCxnSpPr>
          <p:nvPr/>
        </p:nvCxnSpPr>
        <p:spPr>
          <a:xfrm>
            <a:off x="6088380" y="1412504"/>
            <a:ext cx="0" cy="4715214"/>
          </a:xfrm>
          <a:prstGeom prst="line">
            <a:avLst/>
          </a:prstGeom>
          <a:noFill/>
          <a:ln w="9525" cap="flat" cmpd="sng" algn="ctr">
            <a:solidFill>
              <a:srgbClr val="1B4367"/>
            </a:solidFill>
            <a:prstDash val="solid"/>
            <a:miter lim="800000"/>
          </a:ln>
          <a:effectLst/>
        </p:spPr>
      </p:cxnSp>
      <p:grpSp>
        <p:nvGrpSpPr>
          <p:cNvPr id="9" name="组合 8"/>
          <p:cNvGrpSpPr/>
          <p:nvPr/>
        </p:nvGrpSpPr>
        <p:grpSpPr>
          <a:xfrm>
            <a:off x="5599142" y="4983936"/>
            <a:ext cx="966049" cy="978254"/>
            <a:chOff x="5237224" y="4937554"/>
            <a:chExt cx="914912" cy="926470"/>
          </a:xfrm>
          <a:solidFill>
            <a:sysClr val="window" lastClr="FFFFFF"/>
          </a:solidFill>
        </p:grpSpPr>
        <p:sp>
          <p:nvSpPr>
            <p:cNvPr id="10" name="Freeform 1812"/>
            <p:cNvSpPr/>
            <p:nvPr/>
          </p:nvSpPr>
          <p:spPr>
            <a:xfrm>
              <a:off x="5237224" y="4937554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294F73"/>
            </a:solidFill>
            <a:ln w="9525">
              <a:solidFill>
                <a:sysClr val="window" lastClr="FFFFFF"/>
              </a:solidFill>
            </a:ln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5474309" y="5184293"/>
              <a:ext cx="438631" cy="441328"/>
              <a:chOff x="5595939" y="4999038"/>
              <a:chExt cx="515938" cy="519113"/>
            </a:xfrm>
            <a:grpFill/>
          </p:grpSpPr>
          <p:sp>
            <p:nvSpPr>
              <p:cNvPr id="12" name="Freeform 5"/>
              <p:cNvSpPr/>
              <p:nvPr/>
            </p:nvSpPr>
            <p:spPr bwMode="auto">
              <a:xfrm>
                <a:off x="5599114" y="4999038"/>
                <a:ext cx="430213" cy="303213"/>
              </a:xfrm>
              <a:custGeom>
                <a:avLst/>
                <a:gdLst>
                  <a:gd name="T0" fmla="*/ 298 w 298"/>
                  <a:gd name="T1" fmla="*/ 81 h 211"/>
                  <a:gd name="T2" fmla="*/ 292 w 298"/>
                  <a:gd name="T3" fmla="*/ 0 h 211"/>
                  <a:gd name="T4" fmla="*/ 210 w 298"/>
                  <a:gd name="T5" fmla="*/ 30 h 211"/>
                  <a:gd name="T6" fmla="*/ 242 w 298"/>
                  <a:gd name="T7" fmla="*/ 48 h 211"/>
                  <a:gd name="T8" fmla="*/ 100 w 298"/>
                  <a:gd name="T9" fmla="*/ 155 h 211"/>
                  <a:gd name="T10" fmla="*/ 1 w 298"/>
                  <a:gd name="T11" fmla="*/ 169 h 211"/>
                  <a:gd name="T12" fmla="*/ 1 w 298"/>
                  <a:gd name="T13" fmla="*/ 188 h 211"/>
                  <a:gd name="T14" fmla="*/ 1 w 298"/>
                  <a:gd name="T15" fmla="*/ 207 h 211"/>
                  <a:gd name="T16" fmla="*/ 1 w 298"/>
                  <a:gd name="T17" fmla="*/ 207 h 211"/>
                  <a:gd name="T18" fmla="*/ 112 w 298"/>
                  <a:gd name="T19" fmla="*/ 191 h 211"/>
                  <a:gd name="T20" fmla="*/ 208 w 298"/>
                  <a:gd name="T21" fmla="*/ 139 h 211"/>
                  <a:gd name="T22" fmla="*/ 275 w 298"/>
                  <a:gd name="T23" fmla="*/ 68 h 211"/>
                  <a:gd name="T24" fmla="*/ 298 w 298"/>
                  <a:gd name="T25" fmla="*/ 81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8" h="211">
                    <a:moveTo>
                      <a:pt x="298" y="81"/>
                    </a:moveTo>
                    <a:cubicBezTo>
                      <a:pt x="292" y="0"/>
                      <a:pt x="292" y="0"/>
                      <a:pt x="292" y="0"/>
                    </a:cubicBezTo>
                    <a:cubicBezTo>
                      <a:pt x="210" y="30"/>
                      <a:pt x="210" y="30"/>
                      <a:pt x="210" y="30"/>
                    </a:cubicBezTo>
                    <a:cubicBezTo>
                      <a:pt x="242" y="48"/>
                      <a:pt x="242" y="48"/>
                      <a:pt x="242" y="48"/>
                    </a:cubicBezTo>
                    <a:cubicBezTo>
                      <a:pt x="208" y="98"/>
                      <a:pt x="160" y="133"/>
                      <a:pt x="100" y="155"/>
                    </a:cubicBezTo>
                    <a:cubicBezTo>
                      <a:pt x="46" y="174"/>
                      <a:pt x="1" y="169"/>
                      <a:pt x="1" y="169"/>
                    </a:cubicBezTo>
                    <a:cubicBezTo>
                      <a:pt x="1" y="188"/>
                      <a:pt x="1" y="188"/>
                      <a:pt x="1" y="188"/>
                    </a:cubicBezTo>
                    <a:cubicBezTo>
                      <a:pt x="1" y="207"/>
                      <a:pt x="1" y="207"/>
                      <a:pt x="1" y="207"/>
                    </a:cubicBezTo>
                    <a:cubicBezTo>
                      <a:pt x="1" y="207"/>
                      <a:pt x="0" y="207"/>
                      <a:pt x="1" y="207"/>
                    </a:cubicBezTo>
                    <a:cubicBezTo>
                      <a:pt x="8" y="207"/>
                      <a:pt x="55" y="211"/>
                      <a:pt x="112" y="191"/>
                    </a:cubicBezTo>
                    <a:cubicBezTo>
                      <a:pt x="147" y="179"/>
                      <a:pt x="180" y="161"/>
                      <a:pt x="208" y="139"/>
                    </a:cubicBezTo>
                    <a:cubicBezTo>
                      <a:pt x="234" y="119"/>
                      <a:pt x="256" y="95"/>
                      <a:pt x="275" y="68"/>
                    </a:cubicBezTo>
                    <a:lnTo>
                      <a:pt x="298" y="81"/>
                    </a:lnTo>
                    <a:close/>
                  </a:path>
                </a:pathLst>
              </a:custGeom>
              <a:grpFill/>
              <a:ln w="9525">
                <a:solidFill>
                  <a:sysClr val="window" lastClr="FFFFFF"/>
                </a:solidFill>
                <a:round/>
              </a:ln>
              <a:extLst/>
            </p:spPr>
            <p:txBody>
              <a:bodyPr/>
              <a:lstStyle/>
              <a:p>
                <a:pPr marL="0" marR="0" lvl="0" indent="0" defTabSz="6858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13" name="Rectangle 6"/>
              <p:cNvSpPr>
                <a:spLocks noChangeArrowheads="1"/>
              </p:cNvSpPr>
              <p:nvPr/>
            </p:nvSpPr>
            <p:spPr bwMode="auto">
              <a:xfrm>
                <a:off x="5595939" y="5345113"/>
                <a:ext cx="100013" cy="109538"/>
              </a:xfrm>
              <a:prstGeom prst="rect">
                <a:avLst/>
              </a:prstGeom>
              <a:grpFill/>
              <a:ln w="9525">
                <a:solidFill>
                  <a:sysClr val="window" lastClr="FFFFFF"/>
                </a:solidFill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 marL="0" marR="0" lvl="0" indent="0" defTabSz="6858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14" name="Freeform 7"/>
              <p:cNvSpPr/>
              <p:nvPr/>
            </p:nvSpPr>
            <p:spPr bwMode="auto">
              <a:xfrm>
                <a:off x="5713414" y="5310188"/>
                <a:ext cx="98425" cy="144463"/>
              </a:xfrm>
              <a:custGeom>
                <a:avLst/>
                <a:gdLst>
                  <a:gd name="T0" fmla="*/ 62 w 62"/>
                  <a:gd name="T1" fmla="*/ 0 h 91"/>
                  <a:gd name="T2" fmla="*/ 1 w 62"/>
                  <a:gd name="T3" fmla="*/ 0 h 91"/>
                  <a:gd name="T4" fmla="*/ 0 w 62"/>
                  <a:gd name="T5" fmla="*/ 91 h 91"/>
                  <a:gd name="T6" fmla="*/ 62 w 62"/>
                  <a:gd name="T7" fmla="*/ 91 h 91"/>
                  <a:gd name="T8" fmla="*/ 62 w 62"/>
                  <a:gd name="T9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91">
                    <a:moveTo>
                      <a:pt x="62" y="0"/>
                    </a:moveTo>
                    <a:lnTo>
                      <a:pt x="1" y="0"/>
                    </a:lnTo>
                    <a:lnTo>
                      <a:pt x="0" y="91"/>
                    </a:lnTo>
                    <a:lnTo>
                      <a:pt x="62" y="91"/>
                    </a:lnTo>
                    <a:lnTo>
                      <a:pt x="62" y="0"/>
                    </a:lnTo>
                    <a:close/>
                  </a:path>
                </a:pathLst>
              </a:custGeom>
              <a:grpFill/>
              <a:ln w="9525">
                <a:solidFill>
                  <a:sysClr val="window" lastClr="FFFFFF"/>
                </a:solidFill>
                <a:round/>
              </a:ln>
              <a:extLst/>
            </p:spPr>
            <p:txBody>
              <a:bodyPr/>
              <a:lstStyle/>
              <a:p>
                <a:pPr marL="0" marR="0" lvl="0" indent="0" defTabSz="6858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15" name="Rectangle 8"/>
              <p:cNvSpPr>
                <a:spLocks noChangeArrowheads="1"/>
              </p:cNvSpPr>
              <p:nvPr/>
            </p:nvSpPr>
            <p:spPr bwMode="auto">
              <a:xfrm>
                <a:off x="5830889" y="5260976"/>
                <a:ext cx="98425" cy="193675"/>
              </a:xfrm>
              <a:prstGeom prst="rect">
                <a:avLst/>
              </a:prstGeom>
              <a:grpFill/>
              <a:ln w="9525">
                <a:solidFill>
                  <a:sysClr val="window" lastClr="FFFFFF"/>
                </a:solidFill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 marL="0" marR="0" lvl="0" indent="0" defTabSz="6858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16" name="Rectangle 9"/>
              <p:cNvSpPr>
                <a:spLocks noChangeArrowheads="1"/>
              </p:cNvSpPr>
              <p:nvPr/>
            </p:nvSpPr>
            <p:spPr bwMode="auto">
              <a:xfrm>
                <a:off x="5948364" y="5183188"/>
                <a:ext cx="98425" cy="271463"/>
              </a:xfrm>
              <a:prstGeom prst="rect">
                <a:avLst/>
              </a:prstGeom>
              <a:grpFill/>
              <a:ln w="9525">
                <a:solidFill>
                  <a:sysClr val="window" lastClr="FFFFFF"/>
                </a:solidFill>
                <a:miter lim="800000"/>
                <a:headEnd/>
                <a:tailEnd/>
              </a:ln>
              <a:extLst/>
            </p:spPr>
            <p:txBody>
              <a:bodyPr/>
              <a:lstStyle/>
              <a:p>
                <a:pPr marL="0" marR="0" lvl="0" indent="0" defTabSz="6858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17" name="Freeform 10"/>
              <p:cNvSpPr/>
              <p:nvPr/>
            </p:nvSpPr>
            <p:spPr bwMode="auto">
              <a:xfrm>
                <a:off x="5595939" y="4999038"/>
                <a:ext cx="515938" cy="519113"/>
              </a:xfrm>
              <a:custGeom>
                <a:avLst/>
                <a:gdLst>
                  <a:gd name="T0" fmla="*/ 343 w 358"/>
                  <a:gd name="T1" fmla="*/ 0 h 361"/>
                  <a:gd name="T2" fmla="*/ 343 w 358"/>
                  <a:gd name="T3" fmla="*/ 0 h 361"/>
                  <a:gd name="T4" fmla="*/ 343 w 358"/>
                  <a:gd name="T5" fmla="*/ 0 h 361"/>
                  <a:gd name="T6" fmla="*/ 334 w 358"/>
                  <a:gd name="T7" fmla="*/ 4 h 361"/>
                  <a:gd name="T8" fmla="*/ 329 w 358"/>
                  <a:gd name="T9" fmla="*/ 14 h 361"/>
                  <a:gd name="T10" fmla="*/ 339 w 358"/>
                  <a:gd name="T11" fmla="*/ 28 h 361"/>
                  <a:gd name="T12" fmla="*/ 339 w 358"/>
                  <a:gd name="T13" fmla="*/ 343 h 361"/>
                  <a:gd name="T14" fmla="*/ 29 w 358"/>
                  <a:gd name="T15" fmla="*/ 343 h 361"/>
                  <a:gd name="T16" fmla="*/ 15 w 358"/>
                  <a:gd name="T17" fmla="*/ 332 h 361"/>
                  <a:gd name="T18" fmla="*/ 0 w 358"/>
                  <a:gd name="T19" fmla="*/ 347 h 361"/>
                  <a:gd name="T20" fmla="*/ 0 w 358"/>
                  <a:gd name="T21" fmla="*/ 348 h 361"/>
                  <a:gd name="T22" fmla="*/ 15 w 358"/>
                  <a:gd name="T23" fmla="*/ 361 h 361"/>
                  <a:gd name="T24" fmla="*/ 29 w 358"/>
                  <a:gd name="T25" fmla="*/ 351 h 361"/>
                  <a:gd name="T26" fmla="*/ 347 w 358"/>
                  <a:gd name="T27" fmla="*/ 351 h 361"/>
                  <a:gd name="T28" fmla="*/ 347 w 358"/>
                  <a:gd name="T29" fmla="*/ 28 h 361"/>
                  <a:gd name="T30" fmla="*/ 358 w 358"/>
                  <a:gd name="T31" fmla="*/ 14 h 361"/>
                  <a:gd name="T32" fmla="*/ 343 w 358"/>
                  <a:gd name="T33" fmla="*/ 0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8" h="361">
                    <a:moveTo>
                      <a:pt x="343" y="0"/>
                    </a:moveTo>
                    <a:cubicBezTo>
                      <a:pt x="343" y="0"/>
                      <a:pt x="343" y="0"/>
                      <a:pt x="343" y="0"/>
                    </a:cubicBezTo>
                    <a:cubicBezTo>
                      <a:pt x="343" y="0"/>
                      <a:pt x="343" y="0"/>
                      <a:pt x="343" y="0"/>
                    </a:cubicBezTo>
                    <a:cubicBezTo>
                      <a:pt x="339" y="0"/>
                      <a:pt x="336" y="1"/>
                      <a:pt x="334" y="4"/>
                    </a:cubicBezTo>
                    <a:cubicBezTo>
                      <a:pt x="331" y="6"/>
                      <a:pt x="329" y="10"/>
                      <a:pt x="329" y="14"/>
                    </a:cubicBezTo>
                    <a:cubicBezTo>
                      <a:pt x="329" y="21"/>
                      <a:pt x="333" y="26"/>
                      <a:pt x="339" y="28"/>
                    </a:cubicBezTo>
                    <a:cubicBezTo>
                      <a:pt x="339" y="343"/>
                      <a:pt x="339" y="343"/>
                      <a:pt x="339" y="343"/>
                    </a:cubicBezTo>
                    <a:cubicBezTo>
                      <a:pt x="29" y="343"/>
                      <a:pt x="29" y="343"/>
                      <a:pt x="29" y="343"/>
                    </a:cubicBezTo>
                    <a:cubicBezTo>
                      <a:pt x="27" y="337"/>
                      <a:pt x="21" y="332"/>
                      <a:pt x="15" y="332"/>
                    </a:cubicBezTo>
                    <a:cubicBezTo>
                      <a:pt x="7" y="332"/>
                      <a:pt x="0" y="339"/>
                      <a:pt x="0" y="347"/>
                    </a:cubicBezTo>
                    <a:cubicBezTo>
                      <a:pt x="0" y="347"/>
                      <a:pt x="0" y="348"/>
                      <a:pt x="0" y="348"/>
                    </a:cubicBezTo>
                    <a:cubicBezTo>
                      <a:pt x="1" y="355"/>
                      <a:pt x="7" y="361"/>
                      <a:pt x="15" y="361"/>
                    </a:cubicBezTo>
                    <a:cubicBezTo>
                      <a:pt x="21" y="361"/>
                      <a:pt x="27" y="357"/>
                      <a:pt x="29" y="351"/>
                    </a:cubicBezTo>
                    <a:cubicBezTo>
                      <a:pt x="347" y="351"/>
                      <a:pt x="347" y="351"/>
                      <a:pt x="347" y="351"/>
                    </a:cubicBezTo>
                    <a:cubicBezTo>
                      <a:pt x="347" y="28"/>
                      <a:pt x="347" y="28"/>
                      <a:pt x="347" y="28"/>
                    </a:cubicBezTo>
                    <a:cubicBezTo>
                      <a:pt x="353" y="27"/>
                      <a:pt x="358" y="21"/>
                      <a:pt x="358" y="14"/>
                    </a:cubicBezTo>
                    <a:cubicBezTo>
                      <a:pt x="358" y="6"/>
                      <a:pt x="351" y="0"/>
                      <a:pt x="343" y="0"/>
                    </a:cubicBezTo>
                    <a:close/>
                  </a:path>
                </a:pathLst>
              </a:custGeom>
              <a:grpFill/>
              <a:ln w="9525">
                <a:solidFill>
                  <a:sysClr val="window" lastClr="FFFFFF"/>
                </a:solidFill>
                <a:round/>
              </a:ln>
              <a:extLst/>
            </p:spPr>
            <p:txBody>
              <a:bodyPr/>
              <a:lstStyle/>
              <a:p>
                <a:pPr marL="0" marR="0" lvl="0" indent="0" defTabSz="6858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8" name="组合 17"/>
          <p:cNvGrpSpPr/>
          <p:nvPr/>
        </p:nvGrpSpPr>
        <p:grpSpPr>
          <a:xfrm>
            <a:off x="5599142" y="1253336"/>
            <a:ext cx="966049" cy="978254"/>
            <a:chOff x="5237224" y="1404429"/>
            <a:chExt cx="914912" cy="926470"/>
          </a:xfrm>
          <a:solidFill>
            <a:sysClr val="window" lastClr="FFFFFF"/>
          </a:solidFill>
        </p:grpSpPr>
        <p:sp>
          <p:nvSpPr>
            <p:cNvPr id="19" name="Freeform 1812"/>
            <p:cNvSpPr/>
            <p:nvPr/>
          </p:nvSpPr>
          <p:spPr>
            <a:xfrm>
              <a:off x="5237224" y="1404429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solidFill>
                <a:sysClr val="window" lastClr="FFFFFF"/>
              </a:solidFill>
            </a:ln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5414070" y="1669201"/>
              <a:ext cx="567104" cy="386174"/>
              <a:chOff x="5842315" y="2065986"/>
              <a:chExt cx="592138" cy="403225"/>
            </a:xfrm>
            <a:grpFill/>
          </p:grpSpPr>
          <p:sp>
            <p:nvSpPr>
              <p:cNvPr id="21" name="Oval 14"/>
              <p:cNvSpPr>
                <a:spLocks noChangeArrowheads="1"/>
              </p:cNvSpPr>
              <p:nvPr/>
            </p:nvSpPr>
            <p:spPr bwMode="auto">
              <a:xfrm>
                <a:off x="6050278" y="2065986"/>
                <a:ext cx="174625" cy="171450"/>
              </a:xfrm>
              <a:prstGeom prst="ellipse">
                <a:avLst/>
              </a:prstGeom>
              <a:grpFill/>
              <a:ln w="9525">
                <a:solidFill>
                  <a:sysClr val="window" lastClr="FFFFFF"/>
                </a:solidFill>
                <a:round/>
              </a:ln>
              <a:extLst/>
            </p:spPr>
            <p:txBody>
              <a:bodyPr/>
              <a:lstStyle/>
              <a:p>
                <a:pPr marL="0" marR="0" lvl="0" indent="0" defTabSz="6858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  <a:cs typeface="+mn-ea"/>
                  <a:sym typeface="+mn-lt"/>
                </a:endParaRPr>
              </a:p>
            </p:txBody>
          </p:sp>
          <p:grpSp>
            <p:nvGrpSpPr>
              <p:cNvPr id="22" name="组合 21"/>
              <p:cNvGrpSpPr/>
              <p:nvPr/>
            </p:nvGrpSpPr>
            <p:grpSpPr>
              <a:xfrm>
                <a:off x="5842315" y="2112023"/>
                <a:ext cx="592138" cy="357188"/>
                <a:chOff x="5543551" y="2033588"/>
                <a:chExt cx="592138" cy="357188"/>
              </a:xfrm>
              <a:grpFill/>
            </p:grpSpPr>
            <p:sp>
              <p:nvSpPr>
                <p:cNvPr id="23" name="Freeform 15"/>
                <p:cNvSpPr/>
                <p:nvPr/>
              </p:nvSpPr>
              <p:spPr bwMode="auto">
                <a:xfrm>
                  <a:off x="5681664" y="2170113"/>
                  <a:ext cx="315913" cy="220663"/>
                </a:xfrm>
                <a:custGeom>
                  <a:avLst/>
                  <a:gdLst>
                    <a:gd name="T0" fmla="*/ 219 w 219"/>
                    <a:gd name="T1" fmla="*/ 93 h 154"/>
                    <a:gd name="T2" fmla="*/ 156 w 219"/>
                    <a:gd name="T3" fmla="*/ 0 h 154"/>
                    <a:gd name="T4" fmla="*/ 110 w 219"/>
                    <a:gd name="T5" fmla="*/ 125 h 154"/>
                    <a:gd name="T6" fmla="*/ 64 w 219"/>
                    <a:gd name="T7" fmla="*/ 0 h 154"/>
                    <a:gd name="T8" fmla="*/ 0 w 219"/>
                    <a:gd name="T9" fmla="*/ 93 h 154"/>
                    <a:gd name="T10" fmla="*/ 0 w 219"/>
                    <a:gd name="T11" fmla="*/ 96 h 154"/>
                    <a:gd name="T12" fmla="*/ 0 w 219"/>
                    <a:gd name="T13" fmla="*/ 97 h 154"/>
                    <a:gd name="T14" fmla="*/ 110 w 219"/>
                    <a:gd name="T15" fmla="*/ 154 h 154"/>
                    <a:gd name="T16" fmla="*/ 219 w 219"/>
                    <a:gd name="T17" fmla="*/ 97 h 154"/>
                    <a:gd name="T18" fmla="*/ 219 w 219"/>
                    <a:gd name="T19" fmla="*/ 96 h 154"/>
                    <a:gd name="T20" fmla="*/ 219 w 219"/>
                    <a:gd name="T21" fmla="*/ 93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19" h="154">
                      <a:moveTo>
                        <a:pt x="219" y="93"/>
                      </a:moveTo>
                      <a:cubicBezTo>
                        <a:pt x="217" y="52"/>
                        <a:pt x="191" y="16"/>
                        <a:pt x="156" y="0"/>
                      </a:cubicBezTo>
                      <a:cubicBezTo>
                        <a:pt x="110" y="125"/>
                        <a:pt x="110" y="125"/>
                        <a:pt x="110" y="125"/>
                      </a:cubicBezTo>
                      <a:cubicBezTo>
                        <a:pt x="64" y="0"/>
                        <a:pt x="64" y="0"/>
                        <a:pt x="64" y="0"/>
                      </a:cubicBezTo>
                      <a:cubicBezTo>
                        <a:pt x="28" y="16"/>
                        <a:pt x="2" y="52"/>
                        <a:pt x="0" y="93"/>
                      </a:cubicBezTo>
                      <a:cubicBezTo>
                        <a:pt x="0" y="94"/>
                        <a:pt x="0" y="95"/>
                        <a:pt x="0" y="96"/>
                      </a:cubicBezTo>
                      <a:cubicBezTo>
                        <a:pt x="0" y="96"/>
                        <a:pt x="0" y="97"/>
                        <a:pt x="0" y="97"/>
                      </a:cubicBezTo>
                      <a:cubicBezTo>
                        <a:pt x="1" y="122"/>
                        <a:pt x="50" y="154"/>
                        <a:pt x="110" y="154"/>
                      </a:cubicBezTo>
                      <a:cubicBezTo>
                        <a:pt x="169" y="154"/>
                        <a:pt x="218" y="122"/>
                        <a:pt x="219" y="97"/>
                      </a:cubicBezTo>
                      <a:cubicBezTo>
                        <a:pt x="219" y="97"/>
                        <a:pt x="219" y="96"/>
                        <a:pt x="219" y="96"/>
                      </a:cubicBezTo>
                      <a:cubicBezTo>
                        <a:pt x="219" y="95"/>
                        <a:pt x="219" y="94"/>
                        <a:pt x="219" y="93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ysClr val="window" lastClr="FFFFFF"/>
                  </a:solidFill>
                  <a:round/>
                </a:ln>
                <a:extLst/>
              </p:spPr>
              <p:txBody>
                <a:bodyPr/>
                <a:lstStyle/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4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24" name="Freeform 16"/>
                <p:cNvSpPr/>
                <p:nvPr/>
              </p:nvSpPr>
              <p:spPr bwMode="auto">
                <a:xfrm>
                  <a:off x="5824539" y="2165351"/>
                  <a:ext cx="31750" cy="31750"/>
                </a:xfrm>
                <a:custGeom>
                  <a:avLst/>
                  <a:gdLst>
                    <a:gd name="T0" fmla="*/ 10 w 20"/>
                    <a:gd name="T1" fmla="*/ 0 h 20"/>
                    <a:gd name="T2" fmla="*/ 20 w 20"/>
                    <a:gd name="T3" fmla="*/ 10 h 20"/>
                    <a:gd name="T4" fmla="*/ 10 w 20"/>
                    <a:gd name="T5" fmla="*/ 20 h 20"/>
                    <a:gd name="T6" fmla="*/ 0 w 20"/>
                    <a:gd name="T7" fmla="*/ 10 h 20"/>
                    <a:gd name="T8" fmla="*/ 10 w 20"/>
                    <a:gd name="T9" fmla="*/ 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0" h="20">
                      <a:moveTo>
                        <a:pt x="10" y="0"/>
                      </a:moveTo>
                      <a:lnTo>
                        <a:pt x="20" y="10"/>
                      </a:lnTo>
                      <a:lnTo>
                        <a:pt x="10" y="20"/>
                      </a:lnTo>
                      <a:lnTo>
                        <a:pt x="0" y="1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ysClr val="window" lastClr="FFFFFF"/>
                  </a:solidFill>
                  <a:round/>
                </a:ln>
                <a:extLst/>
              </p:spPr>
              <p:txBody>
                <a:bodyPr/>
                <a:lstStyle/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4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25" name="Freeform 17"/>
                <p:cNvSpPr/>
                <p:nvPr/>
              </p:nvSpPr>
              <p:spPr bwMode="auto">
                <a:xfrm>
                  <a:off x="5816601" y="2197101"/>
                  <a:ext cx="46038" cy="117475"/>
                </a:xfrm>
                <a:custGeom>
                  <a:avLst/>
                  <a:gdLst>
                    <a:gd name="T0" fmla="*/ 21 w 29"/>
                    <a:gd name="T1" fmla="*/ 6 h 74"/>
                    <a:gd name="T2" fmla="*/ 15 w 29"/>
                    <a:gd name="T3" fmla="*/ 0 h 74"/>
                    <a:gd name="T4" fmla="*/ 7 w 29"/>
                    <a:gd name="T5" fmla="*/ 6 h 74"/>
                    <a:gd name="T6" fmla="*/ 0 w 29"/>
                    <a:gd name="T7" fmla="*/ 37 h 74"/>
                    <a:gd name="T8" fmla="*/ 15 w 29"/>
                    <a:gd name="T9" fmla="*/ 74 h 74"/>
                    <a:gd name="T10" fmla="*/ 29 w 29"/>
                    <a:gd name="T11" fmla="*/ 37 h 74"/>
                    <a:gd name="T12" fmla="*/ 21 w 29"/>
                    <a:gd name="T13" fmla="*/ 6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74">
                      <a:moveTo>
                        <a:pt x="21" y="6"/>
                      </a:moveTo>
                      <a:lnTo>
                        <a:pt x="15" y="0"/>
                      </a:lnTo>
                      <a:lnTo>
                        <a:pt x="7" y="6"/>
                      </a:lnTo>
                      <a:lnTo>
                        <a:pt x="0" y="37"/>
                      </a:lnTo>
                      <a:lnTo>
                        <a:pt x="15" y="74"/>
                      </a:lnTo>
                      <a:lnTo>
                        <a:pt x="29" y="37"/>
                      </a:lnTo>
                      <a:lnTo>
                        <a:pt x="21" y="6"/>
                      </a:lnTo>
                      <a:close/>
                    </a:path>
                  </a:pathLst>
                </a:custGeom>
                <a:grpFill/>
                <a:ln w="9525">
                  <a:solidFill>
                    <a:sysClr val="window" lastClr="FFFFFF"/>
                  </a:solidFill>
                  <a:round/>
                </a:ln>
                <a:extLst/>
              </p:spPr>
              <p:txBody>
                <a:bodyPr/>
                <a:lstStyle/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4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Freeform 18"/>
                <p:cNvSpPr/>
                <p:nvPr/>
              </p:nvSpPr>
              <p:spPr bwMode="auto">
                <a:xfrm>
                  <a:off x="5956301" y="2033588"/>
                  <a:ext cx="127000" cy="125413"/>
                </a:xfrm>
                <a:custGeom>
                  <a:avLst/>
                  <a:gdLst>
                    <a:gd name="T0" fmla="*/ 88 w 88"/>
                    <a:gd name="T1" fmla="*/ 44 h 87"/>
                    <a:gd name="T2" fmla="*/ 44 w 88"/>
                    <a:gd name="T3" fmla="*/ 0 h 87"/>
                    <a:gd name="T4" fmla="*/ 0 w 88"/>
                    <a:gd name="T5" fmla="*/ 44 h 87"/>
                    <a:gd name="T6" fmla="*/ 44 w 88"/>
                    <a:gd name="T7" fmla="*/ 87 h 87"/>
                    <a:gd name="T8" fmla="*/ 88 w 88"/>
                    <a:gd name="T9" fmla="*/ 44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8" h="87">
                      <a:moveTo>
                        <a:pt x="88" y="44"/>
                      </a:moveTo>
                      <a:cubicBezTo>
                        <a:pt x="88" y="19"/>
                        <a:pt x="68" y="0"/>
                        <a:pt x="44" y="0"/>
                      </a:cubicBezTo>
                      <a:cubicBezTo>
                        <a:pt x="20" y="0"/>
                        <a:pt x="1" y="19"/>
                        <a:pt x="0" y="44"/>
                      </a:cubicBezTo>
                      <a:cubicBezTo>
                        <a:pt x="0" y="68"/>
                        <a:pt x="20" y="87"/>
                        <a:pt x="44" y="87"/>
                      </a:cubicBezTo>
                      <a:cubicBezTo>
                        <a:pt x="68" y="87"/>
                        <a:pt x="88" y="68"/>
                        <a:pt x="88" y="44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ysClr val="window" lastClr="FFFFFF"/>
                  </a:solidFill>
                  <a:round/>
                </a:ln>
                <a:extLst/>
              </p:spPr>
              <p:txBody>
                <a:bodyPr/>
                <a:lstStyle/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4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27" name="Freeform 19"/>
                <p:cNvSpPr/>
                <p:nvPr/>
              </p:nvSpPr>
              <p:spPr bwMode="auto">
                <a:xfrm>
                  <a:off x="6008689" y="2162176"/>
                  <a:ext cx="23813" cy="23813"/>
                </a:xfrm>
                <a:custGeom>
                  <a:avLst/>
                  <a:gdLst>
                    <a:gd name="T0" fmla="*/ 7 w 15"/>
                    <a:gd name="T1" fmla="*/ 0 h 15"/>
                    <a:gd name="T2" fmla="*/ 15 w 15"/>
                    <a:gd name="T3" fmla="*/ 7 h 15"/>
                    <a:gd name="T4" fmla="*/ 7 w 15"/>
                    <a:gd name="T5" fmla="*/ 15 h 15"/>
                    <a:gd name="T6" fmla="*/ 0 w 15"/>
                    <a:gd name="T7" fmla="*/ 7 h 15"/>
                    <a:gd name="T8" fmla="*/ 7 w 15"/>
                    <a:gd name="T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7" y="0"/>
                      </a:moveTo>
                      <a:lnTo>
                        <a:pt x="15" y="7"/>
                      </a:lnTo>
                      <a:lnTo>
                        <a:pt x="7" y="15"/>
                      </a:lnTo>
                      <a:lnTo>
                        <a:pt x="0" y="7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ysClr val="window" lastClr="FFFFFF"/>
                  </a:solidFill>
                  <a:round/>
                </a:ln>
                <a:extLst/>
              </p:spPr>
              <p:txBody>
                <a:bodyPr/>
                <a:lstStyle/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4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Freeform 20"/>
                <p:cNvSpPr/>
                <p:nvPr/>
              </p:nvSpPr>
              <p:spPr bwMode="auto">
                <a:xfrm>
                  <a:off x="6003926" y="2185988"/>
                  <a:ext cx="33338" cy="85725"/>
                </a:xfrm>
                <a:custGeom>
                  <a:avLst/>
                  <a:gdLst>
                    <a:gd name="T0" fmla="*/ 16 w 21"/>
                    <a:gd name="T1" fmla="*/ 4 h 54"/>
                    <a:gd name="T2" fmla="*/ 10 w 21"/>
                    <a:gd name="T3" fmla="*/ 0 h 54"/>
                    <a:gd name="T4" fmla="*/ 6 w 21"/>
                    <a:gd name="T5" fmla="*/ 4 h 54"/>
                    <a:gd name="T6" fmla="*/ 0 w 21"/>
                    <a:gd name="T7" fmla="*/ 27 h 54"/>
                    <a:gd name="T8" fmla="*/ 10 w 21"/>
                    <a:gd name="T9" fmla="*/ 54 h 54"/>
                    <a:gd name="T10" fmla="*/ 21 w 21"/>
                    <a:gd name="T11" fmla="*/ 27 h 54"/>
                    <a:gd name="T12" fmla="*/ 16 w 21"/>
                    <a:gd name="T13" fmla="*/ 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54">
                      <a:moveTo>
                        <a:pt x="16" y="4"/>
                      </a:moveTo>
                      <a:lnTo>
                        <a:pt x="10" y="0"/>
                      </a:lnTo>
                      <a:lnTo>
                        <a:pt x="6" y="4"/>
                      </a:lnTo>
                      <a:lnTo>
                        <a:pt x="0" y="27"/>
                      </a:lnTo>
                      <a:lnTo>
                        <a:pt x="10" y="54"/>
                      </a:lnTo>
                      <a:lnTo>
                        <a:pt x="21" y="27"/>
                      </a:lnTo>
                      <a:lnTo>
                        <a:pt x="16" y="4"/>
                      </a:lnTo>
                      <a:close/>
                    </a:path>
                  </a:pathLst>
                </a:custGeom>
                <a:grpFill/>
                <a:ln w="9525">
                  <a:solidFill>
                    <a:sysClr val="window" lastClr="FFFFFF"/>
                  </a:solidFill>
                  <a:round/>
                </a:ln>
                <a:extLst/>
              </p:spPr>
              <p:txBody>
                <a:bodyPr/>
                <a:lstStyle/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4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Oval 21"/>
                <p:cNvSpPr>
                  <a:spLocks noChangeArrowheads="1"/>
                </p:cNvSpPr>
                <p:nvPr/>
              </p:nvSpPr>
              <p:spPr bwMode="auto">
                <a:xfrm>
                  <a:off x="5594351" y="2033588"/>
                  <a:ext cx="127000" cy="125413"/>
                </a:xfrm>
                <a:prstGeom prst="ellipse">
                  <a:avLst/>
                </a:prstGeom>
                <a:grpFill/>
                <a:ln w="9525">
                  <a:solidFill>
                    <a:sysClr val="window" lastClr="FFFFFF"/>
                  </a:solidFill>
                  <a:round/>
                </a:ln>
                <a:extLst/>
              </p:spPr>
              <p:txBody>
                <a:bodyPr/>
                <a:lstStyle/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4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30" name="Freeform 22"/>
                <p:cNvSpPr/>
                <p:nvPr/>
              </p:nvSpPr>
              <p:spPr bwMode="auto">
                <a:xfrm>
                  <a:off x="5543551" y="2165351"/>
                  <a:ext cx="190500" cy="161925"/>
                </a:xfrm>
                <a:custGeom>
                  <a:avLst/>
                  <a:gdLst>
                    <a:gd name="T0" fmla="*/ 91 w 133"/>
                    <a:gd name="T1" fmla="*/ 100 h 112"/>
                    <a:gd name="T2" fmla="*/ 91 w 133"/>
                    <a:gd name="T3" fmla="*/ 100 h 112"/>
                    <a:gd name="T4" fmla="*/ 91 w 133"/>
                    <a:gd name="T5" fmla="*/ 99 h 112"/>
                    <a:gd name="T6" fmla="*/ 91 w 133"/>
                    <a:gd name="T7" fmla="*/ 96 h 112"/>
                    <a:gd name="T8" fmla="*/ 133 w 133"/>
                    <a:gd name="T9" fmla="*/ 13 h 112"/>
                    <a:gd name="T10" fmla="*/ 114 w 133"/>
                    <a:gd name="T11" fmla="*/ 0 h 112"/>
                    <a:gd name="T12" fmla="*/ 80 w 133"/>
                    <a:gd name="T13" fmla="*/ 92 h 112"/>
                    <a:gd name="T14" fmla="*/ 47 w 133"/>
                    <a:gd name="T15" fmla="*/ 0 h 112"/>
                    <a:gd name="T16" fmla="*/ 0 w 133"/>
                    <a:gd name="T17" fmla="*/ 68 h 112"/>
                    <a:gd name="T18" fmla="*/ 0 w 133"/>
                    <a:gd name="T19" fmla="*/ 70 h 112"/>
                    <a:gd name="T20" fmla="*/ 0 w 133"/>
                    <a:gd name="T21" fmla="*/ 71 h 112"/>
                    <a:gd name="T22" fmla="*/ 80 w 133"/>
                    <a:gd name="T23" fmla="*/ 112 h 112"/>
                    <a:gd name="T24" fmla="*/ 94 w 133"/>
                    <a:gd name="T25" fmla="*/ 112 h 112"/>
                    <a:gd name="T26" fmla="*/ 91 w 133"/>
                    <a:gd name="T27" fmla="*/ 100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33" h="112">
                      <a:moveTo>
                        <a:pt x="91" y="100"/>
                      </a:moveTo>
                      <a:cubicBezTo>
                        <a:pt x="91" y="100"/>
                        <a:pt x="91" y="100"/>
                        <a:pt x="91" y="100"/>
                      </a:cubicBezTo>
                      <a:cubicBezTo>
                        <a:pt x="91" y="100"/>
                        <a:pt x="91" y="100"/>
                        <a:pt x="91" y="99"/>
                      </a:cubicBezTo>
                      <a:cubicBezTo>
                        <a:pt x="91" y="98"/>
                        <a:pt x="91" y="97"/>
                        <a:pt x="91" y="96"/>
                      </a:cubicBezTo>
                      <a:cubicBezTo>
                        <a:pt x="93" y="63"/>
                        <a:pt x="108" y="33"/>
                        <a:pt x="133" y="13"/>
                      </a:cubicBezTo>
                      <a:cubicBezTo>
                        <a:pt x="127" y="8"/>
                        <a:pt x="121" y="4"/>
                        <a:pt x="114" y="0"/>
                      </a:cubicBezTo>
                      <a:cubicBezTo>
                        <a:pt x="80" y="92"/>
                        <a:pt x="80" y="92"/>
                        <a:pt x="80" y="92"/>
                      </a:cubicBezTo>
                      <a:cubicBezTo>
                        <a:pt x="47" y="0"/>
                        <a:pt x="47" y="0"/>
                        <a:pt x="47" y="0"/>
                      </a:cubicBezTo>
                      <a:cubicBezTo>
                        <a:pt x="21" y="12"/>
                        <a:pt x="2" y="38"/>
                        <a:pt x="0" y="68"/>
                      </a:cubicBezTo>
                      <a:cubicBezTo>
                        <a:pt x="0" y="69"/>
                        <a:pt x="0" y="70"/>
                        <a:pt x="0" y="70"/>
                      </a:cubicBezTo>
                      <a:cubicBezTo>
                        <a:pt x="0" y="71"/>
                        <a:pt x="0" y="71"/>
                        <a:pt x="0" y="71"/>
                      </a:cubicBezTo>
                      <a:cubicBezTo>
                        <a:pt x="1" y="90"/>
                        <a:pt x="37" y="112"/>
                        <a:pt x="80" y="112"/>
                      </a:cubicBezTo>
                      <a:cubicBezTo>
                        <a:pt x="85" y="112"/>
                        <a:pt x="89" y="112"/>
                        <a:pt x="94" y="112"/>
                      </a:cubicBezTo>
                      <a:cubicBezTo>
                        <a:pt x="92" y="108"/>
                        <a:pt x="91" y="104"/>
                        <a:pt x="91" y="100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ysClr val="window" lastClr="FFFFFF"/>
                  </a:solidFill>
                  <a:round/>
                </a:ln>
                <a:extLst/>
              </p:spPr>
              <p:txBody>
                <a:bodyPr/>
                <a:lstStyle/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4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31" name="Freeform 23"/>
                <p:cNvSpPr/>
                <p:nvPr/>
              </p:nvSpPr>
              <p:spPr bwMode="auto">
                <a:xfrm>
                  <a:off x="5646739" y="2162176"/>
                  <a:ext cx="23813" cy="23813"/>
                </a:xfrm>
                <a:custGeom>
                  <a:avLst/>
                  <a:gdLst>
                    <a:gd name="T0" fmla="*/ 7 w 15"/>
                    <a:gd name="T1" fmla="*/ 0 h 15"/>
                    <a:gd name="T2" fmla="*/ 15 w 15"/>
                    <a:gd name="T3" fmla="*/ 7 h 15"/>
                    <a:gd name="T4" fmla="*/ 7 w 15"/>
                    <a:gd name="T5" fmla="*/ 15 h 15"/>
                    <a:gd name="T6" fmla="*/ 0 w 15"/>
                    <a:gd name="T7" fmla="*/ 7 h 15"/>
                    <a:gd name="T8" fmla="*/ 7 w 15"/>
                    <a:gd name="T9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5">
                      <a:moveTo>
                        <a:pt x="7" y="0"/>
                      </a:moveTo>
                      <a:lnTo>
                        <a:pt x="15" y="7"/>
                      </a:lnTo>
                      <a:lnTo>
                        <a:pt x="7" y="15"/>
                      </a:lnTo>
                      <a:lnTo>
                        <a:pt x="0" y="7"/>
                      </a:lnTo>
                      <a:lnTo>
                        <a:pt x="7" y="0"/>
                      </a:lnTo>
                      <a:close/>
                    </a:path>
                  </a:pathLst>
                </a:custGeom>
                <a:grpFill/>
                <a:ln w="9525">
                  <a:solidFill>
                    <a:sysClr val="window" lastClr="FFFFFF"/>
                  </a:solidFill>
                  <a:round/>
                </a:ln>
                <a:extLst/>
              </p:spPr>
              <p:txBody>
                <a:bodyPr/>
                <a:lstStyle/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4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32" name="Freeform 24"/>
                <p:cNvSpPr/>
                <p:nvPr/>
              </p:nvSpPr>
              <p:spPr bwMode="auto">
                <a:xfrm>
                  <a:off x="5641976" y="2185988"/>
                  <a:ext cx="33338" cy="85725"/>
                </a:xfrm>
                <a:custGeom>
                  <a:avLst/>
                  <a:gdLst>
                    <a:gd name="T0" fmla="*/ 16 w 21"/>
                    <a:gd name="T1" fmla="*/ 4 h 54"/>
                    <a:gd name="T2" fmla="*/ 10 w 21"/>
                    <a:gd name="T3" fmla="*/ 0 h 54"/>
                    <a:gd name="T4" fmla="*/ 5 w 21"/>
                    <a:gd name="T5" fmla="*/ 4 h 54"/>
                    <a:gd name="T6" fmla="*/ 0 w 21"/>
                    <a:gd name="T7" fmla="*/ 27 h 54"/>
                    <a:gd name="T8" fmla="*/ 10 w 21"/>
                    <a:gd name="T9" fmla="*/ 54 h 54"/>
                    <a:gd name="T10" fmla="*/ 21 w 21"/>
                    <a:gd name="T11" fmla="*/ 27 h 54"/>
                    <a:gd name="T12" fmla="*/ 16 w 21"/>
                    <a:gd name="T13" fmla="*/ 4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1" h="54">
                      <a:moveTo>
                        <a:pt x="16" y="4"/>
                      </a:moveTo>
                      <a:lnTo>
                        <a:pt x="10" y="0"/>
                      </a:lnTo>
                      <a:lnTo>
                        <a:pt x="5" y="4"/>
                      </a:lnTo>
                      <a:lnTo>
                        <a:pt x="0" y="27"/>
                      </a:lnTo>
                      <a:lnTo>
                        <a:pt x="10" y="54"/>
                      </a:lnTo>
                      <a:lnTo>
                        <a:pt x="21" y="27"/>
                      </a:lnTo>
                      <a:lnTo>
                        <a:pt x="16" y="4"/>
                      </a:lnTo>
                      <a:close/>
                    </a:path>
                  </a:pathLst>
                </a:custGeom>
                <a:grpFill/>
                <a:ln w="9525">
                  <a:solidFill>
                    <a:sysClr val="window" lastClr="FFFFFF"/>
                  </a:solidFill>
                  <a:round/>
                </a:ln>
                <a:extLst/>
              </p:spPr>
              <p:txBody>
                <a:bodyPr/>
                <a:lstStyle/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4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/>
                    <a:ea typeface="微软雅黑"/>
                    <a:cs typeface="+mn-ea"/>
                    <a:sym typeface="+mn-lt"/>
                  </a:endParaRPr>
                </a:p>
              </p:txBody>
            </p:sp>
            <p:sp>
              <p:nvSpPr>
                <p:cNvPr id="33" name="Freeform 25"/>
                <p:cNvSpPr/>
                <p:nvPr/>
              </p:nvSpPr>
              <p:spPr bwMode="auto">
                <a:xfrm>
                  <a:off x="5943601" y="2165351"/>
                  <a:ext cx="192088" cy="161925"/>
                </a:xfrm>
                <a:custGeom>
                  <a:avLst/>
                  <a:gdLst>
                    <a:gd name="T0" fmla="*/ 133 w 133"/>
                    <a:gd name="T1" fmla="*/ 69 h 113"/>
                    <a:gd name="T2" fmla="*/ 87 w 133"/>
                    <a:gd name="T3" fmla="*/ 0 h 113"/>
                    <a:gd name="T4" fmla="*/ 53 w 133"/>
                    <a:gd name="T5" fmla="*/ 92 h 113"/>
                    <a:gd name="T6" fmla="*/ 20 w 133"/>
                    <a:gd name="T7" fmla="*/ 0 h 113"/>
                    <a:gd name="T8" fmla="*/ 0 w 133"/>
                    <a:gd name="T9" fmla="*/ 13 h 113"/>
                    <a:gd name="T10" fmla="*/ 22 w 133"/>
                    <a:gd name="T11" fmla="*/ 37 h 113"/>
                    <a:gd name="T12" fmla="*/ 43 w 133"/>
                    <a:gd name="T13" fmla="*/ 96 h 113"/>
                    <a:gd name="T14" fmla="*/ 43 w 133"/>
                    <a:gd name="T15" fmla="*/ 99 h 113"/>
                    <a:gd name="T16" fmla="*/ 43 w 133"/>
                    <a:gd name="T17" fmla="*/ 100 h 113"/>
                    <a:gd name="T18" fmla="*/ 43 w 133"/>
                    <a:gd name="T19" fmla="*/ 100 h 113"/>
                    <a:gd name="T20" fmla="*/ 40 w 133"/>
                    <a:gd name="T21" fmla="*/ 112 h 113"/>
                    <a:gd name="T22" fmla="*/ 53 w 133"/>
                    <a:gd name="T23" fmla="*/ 113 h 113"/>
                    <a:gd name="T24" fmla="*/ 133 w 133"/>
                    <a:gd name="T25" fmla="*/ 71 h 113"/>
                    <a:gd name="T26" fmla="*/ 133 w 133"/>
                    <a:gd name="T27" fmla="*/ 70 h 113"/>
                    <a:gd name="T28" fmla="*/ 133 w 133"/>
                    <a:gd name="T29" fmla="*/ 69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33" h="113">
                      <a:moveTo>
                        <a:pt x="133" y="69"/>
                      </a:moveTo>
                      <a:cubicBezTo>
                        <a:pt x="131" y="38"/>
                        <a:pt x="113" y="12"/>
                        <a:pt x="87" y="0"/>
                      </a:cubicBezTo>
                      <a:cubicBezTo>
                        <a:pt x="53" y="92"/>
                        <a:pt x="53" y="92"/>
                        <a:pt x="53" y="92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3" y="4"/>
                        <a:pt x="6" y="8"/>
                        <a:pt x="0" y="13"/>
                      </a:cubicBezTo>
                      <a:cubicBezTo>
                        <a:pt x="9" y="20"/>
                        <a:pt x="16" y="28"/>
                        <a:pt x="22" y="37"/>
                      </a:cubicBezTo>
                      <a:cubicBezTo>
                        <a:pt x="34" y="55"/>
                        <a:pt x="41" y="75"/>
                        <a:pt x="43" y="96"/>
                      </a:cubicBezTo>
                      <a:cubicBezTo>
                        <a:pt x="43" y="97"/>
                        <a:pt x="43" y="98"/>
                        <a:pt x="43" y="99"/>
                      </a:cubicBezTo>
                      <a:cubicBezTo>
                        <a:pt x="43" y="100"/>
                        <a:pt x="43" y="100"/>
                        <a:pt x="43" y="100"/>
                      </a:cubicBezTo>
                      <a:cubicBezTo>
                        <a:pt x="43" y="100"/>
                        <a:pt x="43" y="100"/>
                        <a:pt x="43" y="100"/>
                      </a:cubicBezTo>
                      <a:cubicBezTo>
                        <a:pt x="43" y="104"/>
                        <a:pt x="41" y="108"/>
                        <a:pt x="40" y="112"/>
                      </a:cubicBezTo>
                      <a:cubicBezTo>
                        <a:pt x="44" y="112"/>
                        <a:pt x="49" y="113"/>
                        <a:pt x="53" y="113"/>
                      </a:cubicBezTo>
                      <a:cubicBezTo>
                        <a:pt x="97" y="112"/>
                        <a:pt x="132" y="90"/>
                        <a:pt x="133" y="71"/>
                      </a:cubicBezTo>
                      <a:cubicBezTo>
                        <a:pt x="133" y="71"/>
                        <a:pt x="133" y="71"/>
                        <a:pt x="133" y="70"/>
                      </a:cubicBezTo>
                      <a:cubicBezTo>
                        <a:pt x="133" y="70"/>
                        <a:pt x="133" y="69"/>
                        <a:pt x="133" y="69"/>
                      </a:cubicBezTo>
                      <a:close/>
                    </a:path>
                  </a:pathLst>
                </a:custGeom>
                <a:grpFill/>
                <a:ln w="9525">
                  <a:solidFill>
                    <a:sysClr val="window" lastClr="FFFFFF"/>
                  </a:solidFill>
                  <a:round/>
                </a:ln>
                <a:extLst/>
              </p:spPr>
              <p:txBody>
                <a:bodyPr/>
                <a:lstStyle/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4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微软雅黑"/>
                    <a:ea typeface="微软雅黑"/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34" name="组合 33"/>
          <p:cNvGrpSpPr/>
          <p:nvPr/>
        </p:nvGrpSpPr>
        <p:grpSpPr>
          <a:xfrm>
            <a:off x="5599143" y="2496869"/>
            <a:ext cx="966049" cy="978254"/>
            <a:chOff x="5237226" y="2582137"/>
            <a:chExt cx="914912" cy="926470"/>
          </a:xfrm>
          <a:solidFill>
            <a:sysClr val="window" lastClr="FFFFFF"/>
          </a:solidFill>
        </p:grpSpPr>
        <p:sp>
          <p:nvSpPr>
            <p:cNvPr id="35" name="Freeform 1812"/>
            <p:cNvSpPr/>
            <p:nvPr/>
          </p:nvSpPr>
          <p:spPr>
            <a:xfrm>
              <a:off x="5237226" y="2582137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rgbClr val="294F73"/>
            </a:solidFill>
            <a:ln w="9525">
              <a:solidFill>
                <a:sysClr val="window" lastClr="FFFFFF"/>
              </a:solidFill>
            </a:ln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5443702" y="2786512"/>
              <a:ext cx="478851" cy="491868"/>
              <a:chOff x="5572126" y="3962401"/>
              <a:chExt cx="525463" cy="539750"/>
            </a:xfrm>
            <a:grpFill/>
          </p:grpSpPr>
          <p:sp>
            <p:nvSpPr>
              <p:cNvPr id="37" name="Freeform 26"/>
              <p:cNvSpPr>
                <a:spLocks noEditPoints="1"/>
              </p:cNvSpPr>
              <p:nvPr/>
            </p:nvSpPr>
            <p:spPr bwMode="auto">
              <a:xfrm>
                <a:off x="5572126" y="4130676"/>
                <a:ext cx="371475" cy="371475"/>
              </a:xfrm>
              <a:custGeom>
                <a:avLst/>
                <a:gdLst>
                  <a:gd name="T0" fmla="*/ 258 w 258"/>
                  <a:gd name="T1" fmla="*/ 156 h 259"/>
                  <a:gd name="T2" fmla="*/ 258 w 258"/>
                  <a:gd name="T3" fmla="*/ 104 h 259"/>
                  <a:gd name="T4" fmla="*/ 239 w 258"/>
                  <a:gd name="T5" fmla="*/ 94 h 259"/>
                  <a:gd name="T6" fmla="*/ 232 w 258"/>
                  <a:gd name="T7" fmla="*/ 78 h 259"/>
                  <a:gd name="T8" fmla="*/ 239 w 258"/>
                  <a:gd name="T9" fmla="*/ 57 h 259"/>
                  <a:gd name="T10" fmla="*/ 202 w 258"/>
                  <a:gd name="T11" fmla="*/ 20 h 259"/>
                  <a:gd name="T12" fmla="*/ 180 w 258"/>
                  <a:gd name="T13" fmla="*/ 27 h 259"/>
                  <a:gd name="T14" fmla="*/ 166 w 258"/>
                  <a:gd name="T15" fmla="*/ 21 h 259"/>
                  <a:gd name="T16" fmla="*/ 155 w 258"/>
                  <a:gd name="T17" fmla="*/ 0 h 259"/>
                  <a:gd name="T18" fmla="*/ 103 w 258"/>
                  <a:gd name="T19" fmla="*/ 0 h 259"/>
                  <a:gd name="T20" fmla="*/ 92 w 258"/>
                  <a:gd name="T21" fmla="*/ 21 h 259"/>
                  <a:gd name="T22" fmla="*/ 79 w 258"/>
                  <a:gd name="T23" fmla="*/ 26 h 259"/>
                  <a:gd name="T24" fmla="*/ 56 w 258"/>
                  <a:gd name="T25" fmla="*/ 19 h 259"/>
                  <a:gd name="T26" fmla="*/ 19 w 258"/>
                  <a:gd name="T27" fmla="*/ 56 h 259"/>
                  <a:gd name="T28" fmla="*/ 26 w 258"/>
                  <a:gd name="T29" fmla="*/ 79 h 259"/>
                  <a:gd name="T30" fmla="*/ 21 w 258"/>
                  <a:gd name="T31" fmla="*/ 92 h 259"/>
                  <a:gd name="T32" fmla="*/ 0 w 258"/>
                  <a:gd name="T33" fmla="*/ 103 h 259"/>
                  <a:gd name="T34" fmla="*/ 0 w 258"/>
                  <a:gd name="T35" fmla="*/ 155 h 259"/>
                  <a:gd name="T36" fmla="*/ 20 w 258"/>
                  <a:gd name="T37" fmla="*/ 166 h 259"/>
                  <a:gd name="T38" fmla="*/ 26 w 258"/>
                  <a:gd name="T39" fmla="*/ 180 h 259"/>
                  <a:gd name="T40" fmla="*/ 19 w 258"/>
                  <a:gd name="T41" fmla="*/ 202 h 259"/>
                  <a:gd name="T42" fmla="*/ 56 w 258"/>
                  <a:gd name="T43" fmla="*/ 239 h 259"/>
                  <a:gd name="T44" fmla="*/ 76 w 258"/>
                  <a:gd name="T45" fmla="*/ 233 h 259"/>
                  <a:gd name="T46" fmla="*/ 92 w 258"/>
                  <a:gd name="T47" fmla="*/ 240 h 259"/>
                  <a:gd name="T48" fmla="*/ 102 w 258"/>
                  <a:gd name="T49" fmla="*/ 259 h 259"/>
                  <a:gd name="T50" fmla="*/ 155 w 258"/>
                  <a:gd name="T51" fmla="*/ 259 h 259"/>
                  <a:gd name="T52" fmla="*/ 164 w 258"/>
                  <a:gd name="T53" fmla="*/ 240 h 259"/>
                  <a:gd name="T54" fmla="*/ 181 w 258"/>
                  <a:gd name="T55" fmla="*/ 233 h 259"/>
                  <a:gd name="T56" fmla="*/ 201 w 258"/>
                  <a:gd name="T57" fmla="*/ 240 h 259"/>
                  <a:gd name="T58" fmla="*/ 238 w 258"/>
                  <a:gd name="T59" fmla="*/ 202 h 259"/>
                  <a:gd name="T60" fmla="*/ 232 w 258"/>
                  <a:gd name="T61" fmla="*/ 183 h 259"/>
                  <a:gd name="T62" fmla="*/ 239 w 258"/>
                  <a:gd name="T63" fmla="*/ 166 h 259"/>
                  <a:gd name="T64" fmla="*/ 258 w 258"/>
                  <a:gd name="T65" fmla="*/ 156 h 259"/>
                  <a:gd name="T66" fmla="*/ 187 w 258"/>
                  <a:gd name="T67" fmla="*/ 130 h 259"/>
                  <a:gd name="T68" fmla="*/ 130 w 258"/>
                  <a:gd name="T69" fmla="*/ 188 h 259"/>
                  <a:gd name="T70" fmla="*/ 71 w 258"/>
                  <a:gd name="T71" fmla="*/ 130 h 259"/>
                  <a:gd name="T72" fmla="*/ 130 w 258"/>
                  <a:gd name="T73" fmla="*/ 72 h 259"/>
                  <a:gd name="T74" fmla="*/ 187 w 258"/>
                  <a:gd name="T75" fmla="*/ 130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58" h="259">
                    <a:moveTo>
                      <a:pt x="258" y="156"/>
                    </a:moveTo>
                    <a:cubicBezTo>
                      <a:pt x="258" y="104"/>
                      <a:pt x="258" y="104"/>
                      <a:pt x="258" y="104"/>
                    </a:cubicBezTo>
                    <a:cubicBezTo>
                      <a:pt x="239" y="94"/>
                      <a:pt x="239" y="94"/>
                      <a:pt x="239" y="94"/>
                    </a:cubicBezTo>
                    <a:cubicBezTo>
                      <a:pt x="237" y="88"/>
                      <a:pt x="235" y="83"/>
                      <a:pt x="232" y="78"/>
                    </a:cubicBezTo>
                    <a:cubicBezTo>
                      <a:pt x="239" y="57"/>
                      <a:pt x="239" y="57"/>
                      <a:pt x="239" y="57"/>
                    </a:cubicBezTo>
                    <a:cubicBezTo>
                      <a:pt x="202" y="20"/>
                      <a:pt x="202" y="20"/>
                      <a:pt x="202" y="20"/>
                    </a:cubicBezTo>
                    <a:cubicBezTo>
                      <a:pt x="180" y="27"/>
                      <a:pt x="180" y="27"/>
                      <a:pt x="180" y="27"/>
                    </a:cubicBezTo>
                    <a:cubicBezTo>
                      <a:pt x="175" y="25"/>
                      <a:pt x="171" y="23"/>
                      <a:pt x="166" y="21"/>
                    </a:cubicBezTo>
                    <a:cubicBezTo>
                      <a:pt x="155" y="0"/>
                      <a:pt x="155" y="0"/>
                      <a:pt x="155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92" y="21"/>
                      <a:pt x="92" y="21"/>
                      <a:pt x="92" y="21"/>
                    </a:cubicBezTo>
                    <a:cubicBezTo>
                      <a:pt x="88" y="23"/>
                      <a:pt x="83" y="25"/>
                      <a:pt x="79" y="26"/>
                    </a:cubicBezTo>
                    <a:cubicBezTo>
                      <a:pt x="56" y="19"/>
                      <a:pt x="56" y="19"/>
                      <a:pt x="56" y="19"/>
                    </a:cubicBezTo>
                    <a:cubicBezTo>
                      <a:pt x="19" y="56"/>
                      <a:pt x="19" y="56"/>
                      <a:pt x="19" y="56"/>
                    </a:cubicBezTo>
                    <a:cubicBezTo>
                      <a:pt x="26" y="79"/>
                      <a:pt x="26" y="79"/>
                      <a:pt x="26" y="79"/>
                    </a:cubicBezTo>
                    <a:cubicBezTo>
                      <a:pt x="24" y="83"/>
                      <a:pt x="22" y="87"/>
                      <a:pt x="21" y="92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0" y="155"/>
                      <a:pt x="0" y="155"/>
                      <a:pt x="0" y="155"/>
                    </a:cubicBezTo>
                    <a:cubicBezTo>
                      <a:pt x="20" y="166"/>
                      <a:pt x="20" y="166"/>
                      <a:pt x="20" y="166"/>
                    </a:cubicBezTo>
                    <a:cubicBezTo>
                      <a:pt x="21" y="171"/>
                      <a:pt x="23" y="176"/>
                      <a:pt x="26" y="180"/>
                    </a:cubicBezTo>
                    <a:cubicBezTo>
                      <a:pt x="19" y="202"/>
                      <a:pt x="19" y="202"/>
                      <a:pt x="19" y="202"/>
                    </a:cubicBezTo>
                    <a:cubicBezTo>
                      <a:pt x="56" y="239"/>
                      <a:pt x="56" y="239"/>
                      <a:pt x="56" y="239"/>
                    </a:cubicBezTo>
                    <a:cubicBezTo>
                      <a:pt x="76" y="233"/>
                      <a:pt x="76" y="233"/>
                      <a:pt x="76" y="233"/>
                    </a:cubicBezTo>
                    <a:cubicBezTo>
                      <a:pt x="81" y="235"/>
                      <a:pt x="87" y="238"/>
                      <a:pt x="92" y="240"/>
                    </a:cubicBezTo>
                    <a:cubicBezTo>
                      <a:pt x="102" y="259"/>
                      <a:pt x="102" y="259"/>
                      <a:pt x="102" y="259"/>
                    </a:cubicBezTo>
                    <a:cubicBezTo>
                      <a:pt x="155" y="259"/>
                      <a:pt x="155" y="259"/>
                      <a:pt x="155" y="259"/>
                    </a:cubicBezTo>
                    <a:cubicBezTo>
                      <a:pt x="164" y="240"/>
                      <a:pt x="164" y="240"/>
                      <a:pt x="164" y="240"/>
                    </a:cubicBezTo>
                    <a:cubicBezTo>
                      <a:pt x="170" y="239"/>
                      <a:pt x="176" y="236"/>
                      <a:pt x="181" y="233"/>
                    </a:cubicBezTo>
                    <a:cubicBezTo>
                      <a:pt x="201" y="240"/>
                      <a:pt x="201" y="240"/>
                      <a:pt x="201" y="240"/>
                    </a:cubicBezTo>
                    <a:cubicBezTo>
                      <a:pt x="238" y="202"/>
                      <a:pt x="238" y="202"/>
                      <a:pt x="238" y="202"/>
                    </a:cubicBezTo>
                    <a:cubicBezTo>
                      <a:pt x="232" y="183"/>
                      <a:pt x="232" y="183"/>
                      <a:pt x="232" y="183"/>
                    </a:cubicBezTo>
                    <a:cubicBezTo>
                      <a:pt x="235" y="177"/>
                      <a:pt x="237" y="172"/>
                      <a:pt x="239" y="166"/>
                    </a:cubicBezTo>
                    <a:lnTo>
                      <a:pt x="258" y="156"/>
                    </a:lnTo>
                    <a:close/>
                    <a:moveTo>
                      <a:pt x="187" y="130"/>
                    </a:moveTo>
                    <a:cubicBezTo>
                      <a:pt x="187" y="162"/>
                      <a:pt x="161" y="188"/>
                      <a:pt x="130" y="188"/>
                    </a:cubicBezTo>
                    <a:cubicBezTo>
                      <a:pt x="97" y="188"/>
                      <a:pt x="71" y="162"/>
                      <a:pt x="71" y="130"/>
                    </a:cubicBezTo>
                    <a:cubicBezTo>
                      <a:pt x="71" y="98"/>
                      <a:pt x="97" y="72"/>
                      <a:pt x="130" y="72"/>
                    </a:cubicBezTo>
                    <a:cubicBezTo>
                      <a:pt x="161" y="72"/>
                      <a:pt x="187" y="98"/>
                      <a:pt x="187" y="130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marL="0" marR="0" lvl="0" indent="0" algn="ctr" defTabSz="6858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38" name="Freeform 27"/>
              <p:cNvSpPr>
                <a:spLocks noEditPoints="1"/>
              </p:cNvSpPr>
              <p:nvPr/>
            </p:nvSpPr>
            <p:spPr bwMode="auto">
              <a:xfrm>
                <a:off x="5818189" y="3962401"/>
                <a:ext cx="192088" cy="188913"/>
              </a:xfrm>
              <a:custGeom>
                <a:avLst/>
                <a:gdLst>
                  <a:gd name="T0" fmla="*/ 133 w 133"/>
                  <a:gd name="T1" fmla="*/ 80 h 132"/>
                  <a:gd name="T2" fmla="*/ 133 w 133"/>
                  <a:gd name="T3" fmla="*/ 53 h 132"/>
                  <a:gd name="T4" fmla="*/ 123 w 133"/>
                  <a:gd name="T5" fmla="*/ 48 h 132"/>
                  <a:gd name="T6" fmla="*/ 120 w 133"/>
                  <a:gd name="T7" fmla="*/ 40 h 132"/>
                  <a:gd name="T8" fmla="*/ 123 w 133"/>
                  <a:gd name="T9" fmla="*/ 29 h 132"/>
                  <a:gd name="T10" fmla="*/ 104 w 133"/>
                  <a:gd name="T11" fmla="*/ 9 h 132"/>
                  <a:gd name="T12" fmla="*/ 93 w 133"/>
                  <a:gd name="T13" fmla="*/ 13 h 132"/>
                  <a:gd name="T14" fmla="*/ 86 w 133"/>
                  <a:gd name="T15" fmla="*/ 10 h 132"/>
                  <a:gd name="T16" fmla="*/ 80 w 133"/>
                  <a:gd name="T17" fmla="*/ 0 h 132"/>
                  <a:gd name="T18" fmla="*/ 53 w 133"/>
                  <a:gd name="T19" fmla="*/ 0 h 132"/>
                  <a:gd name="T20" fmla="*/ 48 w 133"/>
                  <a:gd name="T21" fmla="*/ 10 h 132"/>
                  <a:gd name="T22" fmla="*/ 41 w 133"/>
                  <a:gd name="T23" fmla="*/ 13 h 132"/>
                  <a:gd name="T24" fmla="*/ 29 w 133"/>
                  <a:gd name="T25" fmla="*/ 9 h 132"/>
                  <a:gd name="T26" fmla="*/ 10 w 133"/>
                  <a:gd name="T27" fmla="*/ 28 h 132"/>
                  <a:gd name="T28" fmla="*/ 14 w 133"/>
                  <a:gd name="T29" fmla="*/ 40 h 132"/>
                  <a:gd name="T30" fmla="*/ 11 w 133"/>
                  <a:gd name="T31" fmla="*/ 47 h 132"/>
                  <a:gd name="T32" fmla="*/ 0 w 133"/>
                  <a:gd name="T33" fmla="*/ 52 h 132"/>
                  <a:gd name="T34" fmla="*/ 0 w 133"/>
                  <a:gd name="T35" fmla="*/ 79 h 132"/>
                  <a:gd name="T36" fmla="*/ 11 w 133"/>
                  <a:gd name="T37" fmla="*/ 85 h 132"/>
                  <a:gd name="T38" fmla="*/ 13 w 133"/>
                  <a:gd name="T39" fmla="*/ 92 h 132"/>
                  <a:gd name="T40" fmla="*/ 10 w 133"/>
                  <a:gd name="T41" fmla="*/ 103 h 132"/>
                  <a:gd name="T42" fmla="*/ 29 w 133"/>
                  <a:gd name="T43" fmla="*/ 122 h 132"/>
                  <a:gd name="T44" fmla="*/ 39 w 133"/>
                  <a:gd name="T45" fmla="*/ 119 h 132"/>
                  <a:gd name="T46" fmla="*/ 48 w 133"/>
                  <a:gd name="T47" fmla="*/ 122 h 132"/>
                  <a:gd name="T48" fmla="*/ 53 w 133"/>
                  <a:gd name="T49" fmla="*/ 132 h 132"/>
                  <a:gd name="T50" fmla="*/ 80 w 133"/>
                  <a:gd name="T51" fmla="*/ 132 h 132"/>
                  <a:gd name="T52" fmla="*/ 85 w 133"/>
                  <a:gd name="T53" fmla="*/ 123 h 132"/>
                  <a:gd name="T54" fmla="*/ 94 w 133"/>
                  <a:gd name="T55" fmla="*/ 119 h 132"/>
                  <a:gd name="T56" fmla="*/ 104 w 133"/>
                  <a:gd name="T57" fmla="*/ 122 h 132"/>
                  <a:gd name="T58" fmla="*/ 123 w 133"/>
                  <a:gd name="T59" fmla="*/ 103 h 132"/>
                  <a:gd name="T60" fmla="*/ 120 w 133"/>
                  <a:gd name="T61" fmla="*/ 93 h 132"/>
                  <a:gd name="T62" fmla="*/ 123 w 133"/>
                  <a:gd name="T63" fmla="*/ 85 h 132"/>
                  <a:gd name="T64" fmla="*/ 133 w 133"/>
                  <a:gd name="T65" fmla="*/ 80 h 132"/>
                  <a:gd name="T66" fmla="*/ 97 w 133"/>
                  <a:gd name="T67" fmla="*/ 66 h 132"/>
                  <a:gd name="T68" fmla="*/ 67 w 133"/>
                  <a:gd name="T69" fmla="*/ 96 h 132"/>
                  <a:gd name="T70" fmla="*/ 37 w 133"/>
                  <a:gd name="T71" fmla="*/ 66 h 132"/>
                  <a:gd name="T72" fmla="*/ 67 w 133"/>
                  <a:gd name="T73" fmla="*/ 37 h 132"/>
                  <a:gd name="T74" fmla="*/ 97 w 133"/>
                  <a:gd name="T75" fmla="*/ 66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3" h="132">
                    <a:moveTo>
                      <a:pt x="133" y="80"/>
                    </a:moveTo>
                    <a:cubicBezTo>
                      <a:pt x="133" y="53"/>
                      <a:pt x="133" y="53"/>
                      <a:pt x="133" y="53"/>
                    </a:cubicBezTo>
                    <a:cubicBezTo>
                      <a:pt x="123" y="48"/>
                      <a:pt x="123" y="48"/>
                      <a:pt x="123" y="48"/>
                    </a:cubicBezTo>
                    <a:cubicBezTo>
                      <a:pt x="122" y="45"/>
                      <a:pt x="121" y="42"/>
                      <a:pt x="120" y="40"/>
                    </a:cubicBezTo>
                    <a:cubicBezTo>
                      <a:pt x="123" y="29"/>
                      <a:pt x="123" y="29"/>
                      <a:pt x="123" y="29"/>
                    </a:cubicBezTo>
                    <a:cubicBezTo>
                      <a:pt x="104" y="9"/>
                      <a:pt x="104" y="9"/>
                      <a:pt x="104" y="9"/>
                    </a:cubicBezTo>
                    <a:cubicBezTo>
                      <a:pt x="93" y="13"/>
                      <a:pt x="93" y="13"/>
                      <a:pt x="93" y="13"/>
                    </a:cubicBezTo>
                    <a:cubicBezTo>
                      <a:pt x="91" y="12"/>
                      <a:pt x="88" y="11"/>
                      <a:pt x="86" y="1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6" y="11"/>
                      <a:pt x="43" y="12"/>
                      <a:pt x="41" y="13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3" y="42"/>
                      <a:pt x="12" y="44"/>
                      <a:pt x="11" y="47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11" y="85"/>
                      <a:pt x="11" y="85"/>
                      <a:pt x="11" y="85"/>
                    </a:cubicBezTo>
                    <a:cubicBezTo>
                      <a:pt x="11" y="87"/>
                      <a:pt x="12" y="90"/>
                      <a:pt x="13" y="92"/>
                    </a:cubicBezTo>
                    <a:cubicBezTo>
                      <a:pt x="10" y="103"/>
                      <a:pt x="10" y="103"/>
                      <a:pt x="10" y="103"/>
                    </a:cubicBezTo>
                    <a:cubicBezTo>
                      <a:pt x="29" y="122"/>
                      <a:pt x="29" y="122"/>
                      <a:pt x="29" y="122"/>
                    </a:cubicBezTo>
                    <a:cubicBezTo>
                      <a:pt x="39" y="119"/>
                      <a:pt x="39" y="119"/>
                      <a:pt x="39" y="119"/>
                    </a:cubicBezTo>
                    <a:cubicBezTo>
                      <a:pt x="42" y="120"/>
                      <a:pt x="45" y="122"/>
                      <a:pt x="48" y="122"/>
                    </a:cubicBezTo>
                    <a:cubicBezTo>
                      <a:pt x="53" y="132"/>
                      <a:pt x="53" y="132"/>
                      <a:pt x="53" y="132"/>
                    </a:cubicBezTo>
                    <a:cubicBezTo>
                      <a:pt x="80" y="132"/>
                      <a:pt x="80" y="132"/>
                      <a:pt x="80" y="132"/>
                    </a:cubicBezTo>
                    <a:cubicBezTo>
                      <a:pt x="85" y="123"/>
                      <a:pt x="85" y="123"/>
                      <a:pt x="85" y="123"/>
                    </a:cubicBezTo>
                    <a:cubicBezTo>
                      <a:pt x="88" y="122"/>
                      <a:pt x="91" y="121"/>
                      <a:pt x="94" y="119"/>
                    </a:cubicBezTo>
                    <a:cubicBezTo>
                      <a:pt x="104" y="122"/>
                      <a:pt x="104" y="122"/>
                      <a:pt x="104" y="122"/>
                    </a:cubicBezTo>
                    <a:cubicBezTo>
                      <a:pt x="123" y="103"/>
                      <a:pt x="123" y="103"/>
                      <a:pt x="123" y="103"/>
                    </a:cubicBezTo>
                    <a:cubicBezTo>
                      <a:pt x="120" y="93"/>
                      <a:pt x="120" y="93"/>
                      <a:pt x="120" y="93"/>
                    </a:cubicBezTo>
                    <a:cubicBezTo>
                      <a:pt x="121" y="90"/>
                      <a:pt x="122" y="88"/>
                      <a:pt x="123" y="85"/>
                    </a:cubicBezTo>
                    <a:lnTo>
                      <a:pt x="133" y="80"/>
                    </a:lnTo>
                    <a:close/>
                    <a:moveTo>
                      <a:pt x="97" y="66"/>
                    </a:moveTo>
                    <a:cubicBezTo>
                      <a:pt x="97" y="83"/>
                      <a:pt x="83" y="96"/>
                      <a:pt x="67" y="96"/>
                    </a:cubicBezTo>
                    <a:cubicBezTo>
                      <a:pt x="50" y="96"/>
                      <a:pt x="37" y="83"/>
                      <a:pt x="37" y="66"/>
                    </a:cubicBezTo>
                    <a:cubicBezTo>
                      <a:pt x="37" y="50"/>
                      <a:pt x="50" y="37"/>
                      <a:pt x="67" y="37"/>
                    </a:cubicBezTo>
                    <a:cubicBezTo>
                      <a:pt x="83" y="37"/>
                      <a:pt x="97" y="50"/>
                      <a:pt x="97" y="66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marL="0" marR="0" lvl="0" indent="0" algn="ctr" defTabSz="6858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39" name="Freeform 28"/>
              <p:cNvSpPr>
                <a:spLocks noEditPoints="1"/>
              </p:cNvSpPr>
              <p:nvPr/>
            </p:nvSpPr>
            <p:spPr bwMode="auto">
              <a:xfrm>
                <a:off x="5942014" y="4138613"/>
                <a:ext cx="155575" cy="155575"/>
              </a:xfrm>
              <a:custGeom>
                <a:avLst/>
                <a:gdLst>
                  <a:gd name="T0" fmla="*/ 108 w 108"/>
                  <a:gd name="T1" fmla="*/ 65 h 108"/>
                  <a:gd name="T2" fmla="*/ 108 w 108"/>
                  <a:gd name="T3" fmla="*/ 43 h 108"/>
                  <a:gd name="T4" fmla="*/ 100 w 108"/>
                  <a:gd name="T5" fmla="*/ 39 h 108"/>
                  <a:gd name="T6" fmla="*/ 97 w 108"/>
                  <a:gd name="T7" fmla="*/ 33 h 108"/>
                  <a:gd name="T8" fmla="*/ 100 w 108"/>
                  <a:gd name="T9" fmla="*/ 24 h 108"/>
                  <a:gd name="T10" fmla="*/ 84 w 108"/>
                  <a:gd name="T11" fmla="*/ 8 h 108"/>
                  <a:gd name="T12" fmla="*/ 75 w 108"/>
                  <a:gd name="T13" fmla="*/ 11 h 108"/>
                  <a:gd name="T14" fmla="*/ 70 w 108"/>
                  <a:gd name="T15" fmla="*/ 9 h 108"/>
                  <a:gd name="T16" fmla="*/ 65 w 108"/>
                  <a:gd name="T17" fmla="*/ 0 h 108"/>
                  <a:gd name="T18" fmla="*/ 43 w 108"/>
                  <a:gd name="T19" fmla="*/ 0 h 108"/>
                  <a:gd name="T20" fmla="*/ 39 w 108"/>
                  <a:gd name="T21" fmla="*/ 9 h 108"/>
                  <a:gd name="T22" fmla="*/ 33 w 108"/>
                  <a:gd name="T23" fmla="*/ 11 h 108"/>
                  <a:gd name="T24" fmla="*/ 24 w 108"/>
                  <a:gd name="T25" fmla="*/ 8 h 108"/>
                  <a:gd name="T26" fmla="*/ 8 w 108"/>
                  <a:gd name="T27" fmla="*/ 24 h 108"/>
                  <a:gd name="T28" fmla="*/ 11 w 108"/>
                  <a:gd name="T29" fmla="*/ 33 h 108"/>
                  <a:gd name="T30" fmla="*/ 9 w 108"/>
                  <a:gd name="T31" fmla="*/ 39 h 108"/>
                  <a:gd name="T32" fmla="*/ 0 w 108"/>
                  <a:gd name="T33" fmla="*/ 43 h 108"/>
                  <a:gd name="T34" fmla="*/ 0 w 108"/>
                  <a:gd name="T35" fmla="*/ 65 h 108"/>
                  <a:gd name="T36" fmla="*/ 8 w 108"/>
                  <a:gd name="T37" fmla="*/ 69 h 108"/>
                  <a:gd name="T38" fmla="*/ 11 w 108"/>
                  <a:gd name="T39" fmla="*/ 76 h 108"/>
                  <a:gd name="T40" fmla="*/ 8 w 108"/>
                  <a:gd name="T41" fmla="*/ 84 h 108"/>
                  <a:gd name="T42" fmla="*/ 23 w 108"/>
                  <a:gd name="T43" fmla="*/ 100 h 108"/>
                  <a:gd name="T44" fmla="*/ 32 w 108"/>
                  <a:gd name="T45" fmla="*/ 97 h 108"/>
                  <a:gd name="T46" fmla="*/ 39 w 108"/>
                  <a:gd name="T47" fmla="*/ 100 h 108"/>
                  <a:gd name="T48" fmla="*/ 43 w 108"/>
                  <a:gd name="T49" fmla="*/ 108 h 108"/>
                  <a:gd name="T50" fmla="*/ 65 w 108"/>
                  <a:gd name="T51" fmla="*/ 108 h 108"/>
                  <a:gd name="T52" fmla="*/ 69 w 108"/>
                  <a:gd name="T53" fmla="*/ 100 h 108"/>
                  <a:gd name="T54" fmla="*/ 76 w 108"/>
                  <a:gd name="T55" fmla="*/ 98 h 108"/>
                  <a:gd name="T56" fmla="*/ 84 w 108"/>
                  <a:gd name="T57" fmla="*/ 100 h 108"/>
                  <a:gd name="T58" fmla="*/ 100 w 108"/>
                  <a:gd name="T59" fmla="*/ 85 h 108"/>
                  <a:gd name="T60" fmla="*/ 97 w 108"/>
                  <a:gd name="T61" fmla="*/ 76 h 108"/>
                  <a:gd name="T62" fmla="*/ 100 w 108"/>
                  <a:gd name="T63" fmla="*/ 69 h 108"/>
                  <a:gd name="T64" fmla="*/ 108 w 108"/>
                  <a:gd name="T65" fmla="*/ 65 h 108"/>
                  <a:gd name="T66" fmla="*/ 78 w 108"/>
                  <a:gd name="T67" fmla="*/ 54 h 108"/>
                  <a:gd name="T68" fmla="*/ 54 w 108"/>
                  <a:gd name="T69" fmla="*/ 79 h 108"/>
                  <a:gd name="T70" fmla="*/ 30 w 108"/>
                  <a:gd name="T71" fmla="*/ 54 h 108"/>
                  <a:gd name="T72" fmla="*/ 54 w 108"/>
                  <a:gd name="T73" fmla="*/ 30 h 108"/>
                  <a:gd name="T74" fmla="*/ 78 w 108"/>
                  <a:gd name="T75" fmla="*/ 54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8" h="108">
                    <a:moveTo>
                      <a:pt x="108" y="65"/>
                    </a:moveTo>
                    <a:cubicBezTo>
                      <a:pt x="108" y="43"/>
                      <a:pt x="108" y="43"/>
                      <a:pt x="108" y="43"/>
                    </a:cubicBezTo>
                    <a:cubicBezTo>
                      <a:pt x="100" y="39"/>
                      <a:pt x="100" y="39"/>
                      <a:pt x="100" y="39"/>
                    </a:cubicBezTo>
                    <a:cubicBezTo>
                      <a:pt x="99" y="37"/>
                      <a:pt x="98" y="35"/>
                      <a:pt x="97" y="33"/>
                    </a:cubicBezTo>
                    <a:cubicBezTo>
                      <a:pt x="100" y="24"/>
                      <a:pt x="100" y="24"/>
                      <a:pt x="100" y="24"/>
                    </a:cubicBezTo>
                    <a:cubicBezTo>
                      <a:pt x="84" y="8"/>
                      <a:pt x="84" y="8"/>
                      <a:pt x="84" y="8"/>
                    </a:cubicBezTo>
                    <a:cubicBezTo>
                      <a:pt x="75" y="11"/>
                      <a:pt x="75" y="11"/>
                      <a:pt x="75" y="11"/>
                    </a:cubicBezTo>
                    <a:cubicBezTo>
                      <a:pt x="73" y="10"/>
                      <a:pt x="72" y="10"/>
                      <a:pt x="70" y="9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39" y="9"/>
                      <a:pt x="39" y="9"/>
                      <a:pt x="39" y="9"/>
                    </a:cubicBezTo>
                    <a:cubicBezTo>
                      <a:pt x="37" y="10"/>
                      <a:pt x="35" y="10"/>
                      <a:pt x="33" y="11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0" y="35"/>
                      <a:pt x="9" y="37"/>
                      <a:pt x="9" y="39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8" y="69"/>
                      <a:pt x="8" y="69"/>
                      <a:pt x="8" y="69"/>
                    </a:cubicBezTo>
                    <a:cubicBezTo>
                      <a:pt x="9" y="71"/>
                      <a:pt x="10" y="73"/>
                      <a:pt x="11" y="76"/>
                    </a:cubicBezTo>
                    <a:cubicBezTo>
                      <a:pt x="8" y="84"/>
                      <a:pt x="8" y="84"/>
                      <a:pt x="8" y="84"/>
                    </a:cubicBezTo>
                    <a:cubicBezTo>
                      <a:pt x="23" y="100"/>
                      <a:pt x="23" y="100"/>
                      <a:pt x="23" y="100"/>
                    </a:cubicBezTo>
                    <a:cubicBezTo>
                      <a:pt x="32" y="97"/>
                      <a:pt x="32" y="97"/>
                      <a:pt x="32" y="97"/>
                    </a:cubicBezTo>
                    <a:cubicBezTo>
                      <a:pt x="34" y="98"/>
                      <a:pt x="36" y="99"/>
                      <a:pt x="39" y="100"/>
                    </a:cubicBezTo>
                    <a:cubicBezTo>
                      <a:pt x="43" y="108"/>
                      <a:pt x="43" y="108"/>
                      <a:pt x="43" y="108"/>
                    </a:cubicBezTo>
                    <a:cubicBezTo>
                      <a:pt x="65" y="108"/>
                      <a:pt x="65" y="108"/>
                      <a:pt x="65" y="108"/>
                    </a:cubicBezTo>
                    <a:cubicBezTo>
                      <a:pt x="69" y="100"/>
                      <a:pt x="69" y="100"/>
                      <a:pt x="69" y="100"/>
                    </a:cubicBezTo>
                    <a:cubicBezTo>
                      <a:pt x="71" y="100"/>
                      <a:pt x="74" y="99"/>
                      <a:pt x="76" y="98"/>
                    </a:cubicBezTo>
                    <a:cubicBezTo>
                      <a:pt x="84" y="100"/>
                      <a:pt x="84" y="100"/>
                      <a:pt x="84" y="100"/>
                    </a:cubicBezTo>
                    <a:cubicBezTo>
                      <a:pt x="100" y="85"/>
                      <a:pt x="100" y="85"/>
                      <a:pt x="100" y="85"/>
                    </a:cubicBezTo>
                    <a:cubicBezTo>
                      <a:pt x="97" y="76"/>
                      <a:pt x="97" y="76"/>
                      <a:pt x="97" y="76"/>
                    </a:cubicBezTo>
                    <a:cubicBezTo>
                      <a:pt x="98" y="74"/>
                      <a:pt x="99" y="72"/>
                      <a:pt x="100" y="69"/>
                    </a:cubicBezTo>
                    <a:lnTo>
                      <a:pt x="108" y="65"/>
                    </a:lnTo>
                    <a:close/>
                    <a:moveTo>
                      <a:pt x="78" y="54"/>
                    </a:moveTo>
                    <a:cubicBezTo>
                      <a:pt x="78" y="68"/>
                      <a:pt x="68" y="79"/>
                      <a:pt x="54" y="79"/>
                    </a:cubicBezTo>
                    <a:cubicBezTo>
                      <a:pt x="41" y="79"/>
                      <a:pt x="30" y="68"/>
                      <a:pt x="30" y="54"/>
                    </a:cubicBezTo>
                    <a:cubicBezTo>
                      <a:pt x="30" y="41"/>
                      <a:pt x="41" y="30"/>
                      <a:pt x="54" y="30"/>
                    </a:cubicBezTo>
                    <a:cubicBezTo>
                      <a:pt x="68" y="30"/>
                      <a:pt x="78" y="41"/>
                      <a:pt x="78" y="54"/>
                    </a:cubicBezTo>
                    <a:close/>
                  </a:path>
                </a:pathLst>
              </a:custGeom>
              <a:grpFill/>
              <a:ln w="127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marL="0" marR="0" lvl="0" indent="0" algn="ctr" defTabSz="6858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/>
                  <a:ea typeface="微软雅黑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0" name="组合 39"/>
          <p:cNvGrpSpPr/>
          <p:nvPr/>
        </p:nvGrpSpPr>
        <p:grpSpPr>
          <a:xfrm>
            <a:off x="5599142" y="3740402"/>
            <a:ext cx="966049" cy="978254"/>
            <a:chOff x="5237224" y="3759845"/>
            <a:chExt cx="914912" cy="926470"/>
          </a:xfrm>
          <a:solidFill>
            <a:sysClr val="window" lastClr="FFFFFF"/>
          </a:solidFill>
        </p:grpSpPr>
        <p:sp>
          <p:nvSpPr>
            <p:cNvPr id="41" name="Freeform 1812"/>
            <p:cNvSpPr/>
            <p:nvPr/>
          </p:nvSpPr>
          <p:spPr>
            <a:xfrm>
              <a:off x="5237224" y="3759845"/>
              <a:ext cx="914912" cy="926470"/>
            </a:xfrm>
            <a:custGeom>
              <a:avLst/>
              <a:gdLst>
                <a:gd name="txL" fmla="*/ 0 w 91"/>
                <a:gd name="txT" fmla="*/ 0 h 92"/>
                <a:gd name="txR" fmla="*/ 91 w 91"/>
                <a:gd name="txB" fmla="*/ 92 h 92"/>
              </a:gdLst>
              <a:ahLst/>
              <a:cxnLst>
                <a:cxn ang="0">
                  <a:pos x="463341" y="150743"/>
                </a:cxn>
                <a:cxn ang="0">
                  <a:pos x="376464" y="463826"/>
                </a:cxn>
                <a:cxn ang="0">
                  <a:pos x="63709" y="382657"/>
                </a:cxn>
                <a:cxn ang="0">
                  <a:pos x="150586" y="63776"/>
                </a:cxn>
                <a:cxn ang="0">
                  <a:pos x="463341" y="150743"/>
                </a:cxn>
              </a:cxnLst>
              <a:rect l="txL" t="txT" r="txR" b="txB"/>
              <a:pathLst>
                <a:path w="91" h="92">
                  <a:moveTo>
                    <a:pt x="80" y="26"/>
                  </a:moveTo>
                  <a:cubicBezTo>
                    <a:pt x="91" y="45"/>
                    <a:pt x="84" y="69"/>
                    <a:pt x="65" y="80"/>
                  </a:cubicBezTo>
                  <a:cubicBezTo>
                    <a:pt x="46" y="92"/>
                    <a:pt x="22" y="85"/>
                    <a:pt x="11" y="66"/>
                  </a:cubicBezTo>
                  <a:cubicBezTo>
                    <a:pt x="0" y="47"/>
                    <a:pt x="6" y="22"/>
                    <a:pt x="26" y="11"/>
                  </a:cubicBezTo>
                  <a:cubicBezTo>
                    <a:pt x="45" y="0"/>
                    <a:pt x="69" y="7"/>
                    <a:pt x="80" y="26"/>
                  </a:cubicBezTo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525">
              <a:solidFill>
                <a:sysClr val="window" lastClr="FFFFFF"/>
              </a:solidFill>
            </a:ln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grpSp>
          <p:nvGrpSpPr>
            <p:cNvPr id="42" name="组合 41"/>
            <p:cNvGrpSpPr/>
            <p:nvPr/>
          </p:nvGrpSpPr>
          <p:grpSpPr>
            <a:xfrm>
              <a:off x="5539564" y="3983837"/>
              <a:ext cx="345128" cy="512366"/>
              <a:chOff x="5649914" y="2946401"/>
              <a:chExt cx="360363" cy="534987"/>
            </a:xfrm>
            <a:grpFill/>
          </p:grpSpPr>
          <p:sp>
            <p:nvSpPr>
              <p:cNvPr id="43" name="Freeform 29"/>
              <p:cNvSpPr/>
              <p:nvPr/>
            </p:nvSpPr>
            <p:spPr bwMode="auto">
              <a:xfrm>
                <a:off x="5776914" y="3424238"/>
                <a:ext cx="106363" cy="57150"/>
              </a:xfrm>
              <a:custGeom>
                <a:avLst/>
                <a:gdLst>
                  <a:gd name="T0" fmla="*/ 0 w 74"/>
                  <a:gd name="T1" fmla="*/ 0 h 40"/>
                  <a:gd name="T2" fmla="*/ 37 w 74"/>
                  <a:gd name="T3" fmla="*/ 40 h 40"/>
                  <a:gd name="T4" fmla="*/ 74 w 74"/>
                  <a:gd name="T5" fmla="*/ 0 h 40"/>
                  <a:gd name="T6" fmla="*/ 0 w 74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4" h="40">
                    <a:moveTo>
                      <a:pt x="0" y="0"/>
                    </a:moveTo>
                    <a:cubicBezTo>
                      <a:pt x="0" y="22"/>
                      <a:pt x="17" y="40"/>
                      <a:pt x="37" y="40"/>
                    </a:cubicBezTo>
                    <a:cubicBezTo>
                      <a:pt x="57" y="40"/>
                      <a:pt x="74" y="22"/>
                      <a:pt x="74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solidFill>
                  <a:sysClr val="window" lastClr="FFFFFF"/>
                </a:solidFill>
                <a:round/>
              </a:ln>
              <a:extLst/>
            </p:spPr>
            <p:txBody>
              <a:bodyPr/>
              <a:lstStyle/>
              <a:p>
                <a:pPr marL="0" marR="0" lvl="0" indent="0" defTabSz="6858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5753101" y="3346451"/>
                <a:ext cx="153988" cy="26988"/>
              </a:xfrm>
              <a:custGeom>
                <a:avLst/>
                <a:gdLst>
                  <a:gd name="T0" fmla="*/ 106 w 106"/>
                  <a:gd name="T1" fmla="*/ 11 h 19"/>
                  <a:gd name="T2" fmla="*/ 98 w 106"/>
                  <a:gd name="T3" fmla="*/ 19 h 19"/>
                  <a:gd name="T4" fmla="*/ 8 w 106"/>
                  <a:gd name="T5" fmla="*/ 19 h 19"/>
                  <a:gd name="T6" fmla="*/ 0 w 106"/>
                  <a:gd name="T7" fmla="*/ 11 h 19"/>
                  <a:gd name="T8" fmla="*/ 0 w 106"/>
                  <a:gd name="T9" fmla="*/ 8 h 19"/>
                  <a:gd name="T10" fmla="*/ 8 w 106"/>
                  <a:gd name="T11" fmla="*/ 0 h 19"/>
                  <a:gd name="T12" fmla="*/ 98 w 106"/>
                  <a:gd name="T13" fmla="*/ 0 h 19"/>
                  <a:gd name="T14" fmla="*/ 106 w 106"/>
                  <a:gd name="T15" fmla="*/ 8 h 19"/>
                  <a:gd name="T16" fmla="*/ 106 w 106"/>
                  <a:gd name="T17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6" h="19">
                    <a:moveTo>
                      <a:pt x="106" y="11"/>
                    </a:moveTo>
                    <a:cubicBezTo>
                      <a:pt x="106" y="16"/>
                      <a:pt x="103" y="19"/>
                      <a:pt x="9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3" y="19"/>
                      <a:pt x="0" y="16"/>
                      <a:pt x="0" y="1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4"/>
                      <a:pt x="3" y="0"/>
                      <a:pt x="8" y="0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103" y="0"/>
                      <a:pt x="106" y="4"/>
                      <a:pt x="106" y="8"/>
                    </a:cubicBezTo>
                    <a:lnTo>
                      <a:pt x="106" y="11"/>
                    </a:lnTo>
                    <a:close/>
                  </a:path>
                </a:pathLst>
              </a:custGeom>
              <a:grpFill/>
              <a:ln w="9525">
                <a:solidFill>
                  <a:sysClr val="window" lastClr="FFFFFF"/>
                </a:solidFill>
                <a:round/>
              </a:ln>
              <a:extLst/>
            </p:spPr>
            <p:txBody>
              <a:bodyPr/>
              <a:lstStyle/>
              <a:p>
                <a:pPr marL="0" marR="0" lvl="0" indent="0" defTabSz="6858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5753101" y="3386138"/>
                <a:ext cx="153988" cy="26988"/>
              </a:xfrm>
              <a:custGeom>
                <a:avLst/>
                <a:gdLst>
                  <a:gd name="T0" fmla="*/ 106 w 106"/>
                  <a:gd name="T1" fmla="*/ 11 h 19"/>
                  <a:gd name="T2" fmla="*/ 98 w 106"/>
                  <a:gd name="T3" fmla="*/ 19 h 19"/>
                  <a:gd name="T4" fmla="*/ 8 w 106"/>
                  <a:gd name="T5" fmla="*/ 19 h 19"/>
                  <a:gd name="T6" fmla="*/ 0 w 106"/>
                  <a:gd name="T7" fmla="*/ 11 h 19"/>
                  <a:gd name="T8" fmla="*/ 0 w 106"/>
                  <a:gd name="T9" fmla="*/ 8 h 19"/>
                  <a:gd name="T10" fmla="*/ 8 w 106"/>
                  <a:gd name="T11" fmla="*/ 0 h 19"/>
                  <a:gd name="T12" fmla="*/ 98 w 106"/>
                  <a:gd name="T13" fmla="*/ 0 h 19"/>
                  <a:gd name="T14" fmla="*/ 106 w 106"/>
                  <a:gd name="T15" fmla="*/ 8 h 19"/>
                  <a:gd name="T16" fmla="*/ 106 w 106"/>
                  <a:gd name="T17" fmla="*/ 11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6" h="19">
                    <a:moveTo>
                      <a:pt x="106" y="11"/>
                    </a:moveTo>
                    <a:cubicBezTo>
                      <a:pt x="106" y="15"/>
                      <a:pt x="103" y="19"/>
                      <a:pt x="9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3" y="19"/>
                      <a:pt x="0" y="15"/>
                      <a:pt x="0" y="11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3" y="0"/>
                      <a:pt x="8" y="0"/>
                    </a:cubicBezTo>
                    <a:cubicBezTo>
                      <a:pt x="98" y="0"/>
                      <a:pt x="98" y="0"/>
                      <a:pt x="98" y="0"/>
                    </a:cubicBezTo>
                    <a:cubicBezTo>
                      <a:pt x="103" y="0"/>
                      <a:pt x="106" y="3"/>
                      <a:pt x="106" y="8"/>
                    </a:cubicBezTo>
                    <a:lnTo>
                      <a:pt x="106" y="11"/>
                    </a:lnTo>
                    <a:close/>
                  </a:path>
                </a:pathLst>
              </a:custGeom>
              <a:grpFill/>
              <a:ln w="9525">
                <a:solidFill>
                  <a:sysClr val="window" lastClr="FFFFFF"/>
                </a:solidFill>
                <a:round/>
              </a:ln>
              <a:extLst/>
            </p:spPr>
            <p:txBody>
              <a:bodyPr/>
              <a:lstStyle/>
              <a:p>
                <a:pPr marL="0" marR="0" lvl="0" indent="0" defTabSz="6858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46" name="Freeform 32"/>
              <p:cNvSpPr/>
              <p:nvPr/>
            </p:nvSpPr>
            <p:spPr bwMode="auto">
              <a:xfrm>
                <a:off x="5649914" y="2946401"/>
                <a:ext cx="360363" cy="385763"/>
              </a:xfrm>
              <a:custGeom>
                <a:avLst/>
                <a:gdLst>
                  <a:gd name="T0" fmla="*/ 250 w 250"/>
                  <a:gd name="T1" fmla="*/ 125 h 268"/>
                  <a:gd name="T2" fmla="*/ 125 w 250"/>
                  <a:gd name="T3" fmla="*/ 0 h 268"/>
                  <a:gd name="T4" fmla="*/ 0 w 250"/>
                  <a:gd name="T5" fmla="*/ 125 h 268"/>
                  <a:gd name="T6" fmla="*/ 72 w 250"/>
                  <a:gd name="T7" fmla="*/ 238 h 268"/>
                  <a:gd name="T8" fmla="*/ 72 w 250"/>
                  <a:gd name="T9" fmla="*/ 244 h 268"/>
                  <a:gd name="T10" fmla="*/ 96 w 250"/>
                  <a:gd name="T11" fmla="*/ 268 h 268"/>
                  <a:gd name="T12" fmla="*/ 154 w 250"/>
                  <a:gd name="T13" fmla="*/ 268 h 268"/>
                  <a:gd name="T14" fmla="*/ 178 w 250"/>
                  <a:gd name="T15" fmla="*/ 244 h 268"/>
                  <a:gd name="T16" fmla="*/ 178 w 250"/>
                  <a:gd name="T17" fmla="*/ 238 h 268"/>
                  <a:gd name="T18" fmla="*/ 250 w 250"/>
                  <a:gd name="T19" fmla="*/ 125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0" h="268">
                    <a:moveTo>
                      <a:pt x="250" y="125"/>
                    </a:moveTo>
                    <a:cubicBezTo>
                      <a:pt x="250" y="56"/>
                      <a:pt x="194" y="0"/>
                      <a:pt x="125" y="0"/>
                    </a:cubicBezTo>
                    <a:cubicBezTo>
                      <a:pt x="56" y="0"/>
                      <a:pt x="0" y="56"/>
                      <a:pt x="0" y="125"/>
                    </a:cubicBezTo>
                    <a:cubicBezTo>
                      <a:pt x="0" y="175"/>
                      <a:pt x="30" y="218"/>
                      <a:pt x="72" y="238"/>
                    </a:cubicBezTo>
                    <a:cubicBezTo>
                      <a:pt x="72" y="244"/>
                      <a:pt x="72" y="244"/>
                      <a:pt x="72" y="244"/>
                    </a:cubicBezTo>
                    <a:cubicBezTo>
                      <a:pt x="72" y="257"/>
                      <a:pt x="83" y="268"/>
                      <a:pt x="96" y="268"/>
                    </a:cubicBezTo>
                    <a:cubicBezTo>
                      <a:pt x="154" y="268"/>
                      <a:pt x="154" y="268"/>
                      <a:pt x="154" y="268"/>
                    </a:cubicBezTo>
                    <a:cubicBezTo>
                      <a:pt x="167" y="268"/>
                      <a:pt x="178" y="257"/>
                      <a:pt x="178" y="244"/>
                    </a:cubicBezTo>
                    <a:cubicBezTo>
                      <a:pt x="178" y="238"/>
                      <a:pt x="178" y="238"/>
                      <a:pt x="178" y="238"/>
                    </a:cubicBezTo>
                    <a:cubicBezTo>
                      <a:pt x="221" y="218"/>
                      <a:pt x="250" y="175"/>
                      <a:pt x="250" y="125"/>
                    </a:cubicBezTo>
                    <a:close/>
                  </a:path>
                </a:pathLst>
              </a:custGeom>
              <a:grpFill/>
              <a:ln w="9525">
                <a:solidFill>
                  <a:sysClr val="window" lastClr="FFFFFF"/>
                </a:solidFill>
                <a:round/>
              </a:ln>
              <a:extLst/>
            </p:spPr>
            <p:txBody>
              <a:bodyPr/>
              <a:lstStyle/>
              <a:p>
                <a:pPr marL="0" marR="0" lvl="0" indent="0" defTabSz="6858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/>
                  <a:ea typeface="微软雅黑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7" name="组合 46"/>
          <p:cNvGrpSpPr/>
          <p:nvPr/>
        </p:nvGrpSpPr>
        <p:grpSpPr>
          <a:xfrm>
            <a:off x="1802753" y="2488268"/>
            <a:ext cx="3793643" cy="784535"/>
            <a:chOff x="1641794" y="2573986"/>
            <a:chExt cx="3592830" cy="743005"/>
          </a:xfrm>
        </p:grpSpPr>
        <p:sp>
          <p:nvSpPr>
            <p:cNvPr id="48" name="文本框 85"/>
            <p:cNvSpPr txBox="1"/>
            <p:nvPr/>
          </p:nvSpPr>
          <p:spPr>
            <a:xfrm>
              <a:off x="1641794" y="2862276"/>
              <a:ext cx="3592830" cy="454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kumimoji="1" lang="zh-CN" altLang="en-US" sz="10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+mn-lt"/>
                </a:rPr>
                <a:t>首先系统的查看文档基础内容，可以大概了解文档中包含的内容，同时不要忘记亲手测试</a:t>
              </a:r>
              <a:r>
                <a:rPr kumimoji="1" lang="en-US" altLang="zh-CN" sz="10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+mn-lt"/>
                </a:rPr>
                <a:t>demo</a:t>
              </a:r>
              <a:r>
                <a:rPr kumimoji="1" lang="zh-CN" altLang="en-US" sz="10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+mn-lt"/>
                </a:rPr>
                <a:t>，多练习才能理解并掌握</a:t>
              </a:r>
              <a:endPara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  <a:sym typeface="+mn-lt"/>
              </a:endParaRPr>
            </a:p>
          </p:txBody>
        </p:sp>
        <p:sp>
          <p:nvSpPr>
            <p:cNvPr id="49" name="TextBox 1956"/>
            <p:cNvSpPr/>
            <p:nvPr/>
          </p:nvSpPr>
          <p:spPr>
            <a:xfrm>
              <a:off x="3438210" y="2573986"/>
              <a:ext cx="1765746" cy="3206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algn="r" defTabSz="685800"/>
              <a:r>
                <a:rPr lang="zh-CN" altLang="en-US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ea"/>
                  <a:sym typeface="+mn-lt"/>
                </a:rPr>
                <a:t>系统查看文档内容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1805498" y="4890721"/>
            <a:ext cx="3793643" cy="978434"/>
            <a:chOff x="1644394" y="4873181"/>
            <a:chExt cx="3592830" cy="926641"/>
          </a:xfrm>
        </p:grpSpPr>
        <p:sp>
          <p:nvSpPr>
            <p:cNvPr id="51" name="文本框 5"/>
            <p:cNvSpPr txBox="1"/>
            <p:nvPr/>
          </p:nvSpPr>
          <p:spPr>
            <a:xfrm>
              <a:off x="1644394" y="5161471"/>
              <a:ext cx="3592830" cy="6383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ct val="0"/>
                </a:spcBef>
              </a:pPr>
              <a:r>
                <a:rPr kumimoji="1" lang="zh-CN" altLang="en-US" sz="10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+mn-lt"/>
                </a:rPr>
                <a:t>在整体学习文档之后，可以仿照简单的</a:t>
              </a:r>
              <a:r>
                <a:rPr kumimoji="1" lang="en-US" altLang="zh-CN" sz="10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+mn-lt"/>
                </a:rPr>
                <a:t>demo,,</a:t>
              </a:r>
              <a:r>
                <a:rPr kumimoji="1" lang="zh-CN" altLang="en-US" sz="10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+mn-lt"/>
                </a:rPr>
                <a:t>做一个中小型网站，以测试自己对基础的掌握，以及加深对函数以及方法的理解。。</a:t>
              </a:r>
              <a:endPara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  <a:sym typeface="+mn-lt"/>
              </a:endParaRPr>
            </a:p>
          </p:txBody>
        </p:sp>
        <p:sp>
          <p:nvSpPr>
            <p:cNvPr id="52" name="TextBox 1956"/>
            <p:cNvSpPr/>
            <p:nvPr/>
          </p:nvSpPr>
          <p:spPr>
            <a:xfrm>
              <a:off x="1837038" y="4873181"/>
              <a:ext cx="3345767" cy="32063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lstStyle/>
            <a:p>
              <a:pPr algn="r" defTabSz="685800"/>
              <a:r>
                <a:rPr lang="zh-CN" altLang="en-US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ea"/>
                  <a:sym typeface="+mn-lt"/>
                </a:rPr>
                <a:t>理解并熟练掌握基础</a:t>
              </a:r>
              <a:endPara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129062" y="672460"/>
            <a:ext cx="4203131" cy="712836"/>
            <a:chOff x="716110" y="187653"/>
            <a:chExt cx="4203131" cy="712836"/>
          </a:xfrm>
        </p:grpSpPr>
        <p:sp>
          <p:nvSpPr>
            <p:cNvPr id="54" name="文本框 53"/>
            <p:cNvSpPr txBox="1"/>
            <p:nvPr/>
          </p:nvSpPr>
          <p:spPr>
            <a:xfrm>
              <a:off x="716110" y="187653"/>
              <a:ext cx="4203131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zh-CN" sz="2400" dirty="0" err="1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Js</a:t>
              </a:r>
              <a:r>
                <a:rPr lang="zh-CN" altLang="en-US" sz="240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开发文档的使用</a:t>
              </a:r>
              <a:endParaRPr lang="zh-CN" altLang="en-US" sz="2400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cxnSp>
          <p:nvCxnSpPr>
            <p:cNvPr id="55" name="直接连接符 54"/>
            <p:cNvCxnSpPr/>
            <p:nvPr/>
          </p:nvCxnSpPr>
          <p:spPr>
            <a:xfrm>
              <a:off x="774478" y="900489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85000"/>
                  <a:lumOff val="15000"/>
                </a:schemeClr>
              </a:solidFill>
              <a:prstDash val="solid"/>
              <a:miter lim="800000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29813308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3746643" y="3429248"/>
            <a:ext cx="4698722" cy="728187"/>
            <a:chOff x="3733817" y="2848154"/>
            <a:chExt cx="4698722" cy="728187"/>
          </a:xfrm>
        </p:grpSpPr>
        <p:sp>
          <p:nvSpPr>
            <p:cNvPr id="8" name="文本框 7"/>
            <p:cNvSpPr txBox="1"/>
            <p:nvPr/>
          </p:nvSpPr>
          <p:spPr>
            <a:xfrm>
              <a:off x="3733817" y="2925223"/>
              <a:ext cx="469872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600" dirty="0" err="1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J</a:t>
              </a:r>
              <a:r>
                <a:rPr lang="en-US" altLang="zh-CN" sz="3600" dirty="0" err="1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s</a:t>
              </a:r>
              <a:r>
                <a:rPr lang="zh-CN" altLang="en-US" sz="3600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在开发中的广泛应用</a:t>
              </a:r>
              <a:endParaRPr lang="zh-CN" altLang="en-US" sz="3600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611583" y="3576341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6611" y="2308810"/>
            <a:ext cx="1511300" cy="105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9437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50285" y="4132230"/>
            <a:ext cx="2397832" cy="38729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数据可视化</a:t>
            </a:r>
            <a:endParaRPr lang="zh-CN" altLang="en-US" b="1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50285" y="2062983"/>
            <a:ext cx="2397832" cy="1991034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850285" y="4642083"/>
            <a:ext cx="2397832" cy="10387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/>
              <a:t>数据可视化是当下大家所推崇的一种互动展示模式，而</a:t>
            </a:r>
            <a:r>
              <a:rPr lang="en-US" altLang="zh-CN" sz="1050" dirty="0"/>
              <a:t>JavaScript</a:t>
            </a:r>
            <a:r>
              <a:rPr lang="zh-CN" altLang="en-US" sz="1050" dirty="0"/>
              <a:t>拥有</a:t>
            </a:r>
            <a:r>
              <a:rPr lang="en-US" altLang="zh-CN" sz="1050" dirty="0" err="1"/>
              <a:t>ECharts</a:t>
            </a:r>
            <a:r>
              <a:rPr lang="zh-CN" altLang="en-US" sz="1050" dirty="0"/>
              <a:t>、</a:t>
            </a:r>
            <a:r>
              <a:rPr lang="en-US" altLang="zh-CN" sz="1050" dirty="0" err="1"/>
              <a:t>Dygraphs.js</a:t>
            </a:r>
            <a:r>
              <a:rPr lang="zh-CN" altLang="en-US" sz="1050" dirty="0"/>
              <a:t>、</a:t>
            </a:r>
            <a:r>
              <a:rPr lang="en-US" altLang="zh-CN" sz="1050" dirty="0"/>
              <a:t>D3.js</a:t>
            </a:r>
            <a:r>
              <a:rPr lang="zh-CN" altLang="en-US" sz="1050" dirty="0"/>
              <a:t>、</a:t>
            </a:r>
            <a:r>
              <a:rPr lang="en-US" altLang="zh-CN" sz="1050" dirty="0" err="1"/>
              <a:t>InfoVis</a:t>
            </a:r>
            <a:r>
              <a:rPr lang="zh-CN" altLang="en-US" sz="1050" dirty="0"/>
              <a:t>、</a:t>
            </a:r>
            <a:r>
              <a:rPr lang="en-US" altLang="zh-CN" sz="1050" dirty="0" err="1"/>
              <a:t>Springy.js</a:t>
            </a:r>
            <a:r>
              <a:rPr lang="zh-CN" altLang="en-US" sz="1050" dirty="0"/>
              <a:t>等多种可实现数据可视化效果的框架。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Arial" panose="020B0604020202020204" pitchFamily="34" charset="0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574813" y="4132230"/>
            <a:ext cx="2397832" cy="387297"/>
          </a:xfrm>
          <a:prstGeom prst="rect">
            <a:avLst/>
          </a:prstGeom>
          <a:solidFill>
            <a:srgbClr val="294F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/>
              <a:t>移动</a:t>
            </a:r>
            <a:r>
              <a:rPr lang="zh-CN" altLang="en-US" b="1" dirty="0"/>
              <a:t>应用</a:t>
            </a:r>
            <a:endParaRPr lang="zh-CN" altLang="en-US" b="1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574813" y="2062983"/>
            <a:ext cx="2397832" cy="1991034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" name="文本框 8"/>
          <p:cNvSpPr txBox="1"/>
          <p:nvPr/>
        </p:nvSpPr>
        <p:spPr>
          <a:xfrm>
            <a:off x="3574813" y="4642083"/>
            <a:ext cx="2397832" cy="45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zh-CN" sz="1050" dirty="0" err="1"/>
              <a:t>PhoneGap</a:t>
            </a:r>
            <a:r>
              <a:rPr lang="zh-CN" altLang="en-US" sz="1050" dirty="0"/>
              <a:t>将</a:t>
            </a:r>
            <a:r>
              <a:rPr lang="en-US" altLang="zh-CN" sz="1050" dirty="0" err="1"/>
              <a:t>WebVieW</a:t>
            </a:r>
            <a:r>
              <a:rPr lang="zh-CN" altLang="en-US" sz="1050" dirty="0"/>
              <a:t>带向了移动应用，同时也将</a:t>
            </a:r>
            <a:r>
              <a:rPr lang="en-US" altLang="zh-CN" sz="1050" dirty="0"/>
              <a:t>JavaScript</a:t>
            </a:r>
            <a:r>
              <a:rPr lang="zh-CN" altLang="en-US" sz="1050" dirty="0"/>
              <a:t>带向了移动应用。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Arial" panose="020B0604020202020204" pitchFamily="34" charset="0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263263" y="4132230"/>
            <a:ext cx="2397832" cy="387297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服务端</a:t>
            </a:r>
            <a:endParaRPr lang="zh-CN" altLang="en-US" b="1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263263" y="2062983"/>
            <a:ext cx="2397832" cy="1991034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" name="文本框 8"/>
          <p:cNvSpPr txBox="1"/>
          <p:nvPr/>
        </p:nvSpPr>
        <p:spPr>
          <a:xfrm>
            <a:off x="6263263" y="4642083"/>
            <a:ext cx="2397832" cy="844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/>
              <a:t>因为</a:t>
            </a:r>
            <a:r>
              <a:rPr lang="en-US" altLang="zh-CN" sz="1050" dirty="0"/>
              <a:t>V8</a:t>
            </a:r>
            <a:r>
              <a:rPr lang="zh-CN" altLang="en-US" sz="1050" dirty="0"/>
              <a:t>的性能将</a:t>
            </a:r>
            <a:r>
              <a:rPr lang="en-US" altLang="zh-CN" sz="1050" dirty="0"/>
              <a:t>JavaScript</a:t>
            </a:r>
            <a:r>
              <a:rPr lang="zh-CN" altLang="en-US" sz="1050" dirty="0"/>
              <a:t>带到了一个新的高度，于是</a:t>
            </a:r>
            <a:r>
              <a:rPr lang="en-US" altLang="zh-CN" sz="1050" dirty="0" err="1"/>
              <a:t>Node.js</a:t>
            </a:r>
            <a:r>
              <a:rPr lang="zh-CN" altLang="en-US" sz="1050" dirty="0"/>
              <a:t>诞生了</a:t>
            </a:r>
            <a:r>
              <a:rPr lang="en-US" altLang="zh-CN" sz="1050" dirty="0"/>
              <a:t>——</a:t>
            </a:r>
            <a:r>
              <a:rPr lang="zh-CN" altLang="en-US" sz="1050" dirty="0"/>
              <a:t>前端、后台都可以用</a:t>
            </a:r>
            <a:r>
              <a:rPr lang="en-US" altLang="zh-CN" sz="1050" dirty="0"/>
              <a:t>JavaScript</a:t>
            </a:r>
            <a:r>
              <a:rPr lang="zh-CN" altLang="en-US" sz="1050" dirty="0"/>
              <a:t>，现在任何一个网页都离不开</a:t>
            </a:r>
            <a:r>
              <a:rPr lang="en-US" altLang="zh-CN" sz="1050" dirty="0"/>
              <a:t>JavaScript</a:t>
            </a:r>
            <a:r>
              <a:rPr lang="zh-CN" altLang="en-US" sz="1050" dirty="0"/>
              <a:t>。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Arial" panose="020B0604020202020204" pitchFamily="34" charset="0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987791" y="4132230"/>
            <a:ext cx="2397832" cy="387297"/>
          </a:xfrm>
          <a:prstGeom prst="rect">
            <a:avLst/>
          </a:prstGeom>
          <a:solidFill>
            <a:srgbClr val="294F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全平台应用</a:t>
            </a:r>
            <a:endParaRPr lang="zh-CN" altLang="en-US" b="1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987791" y="2141196"/>
            <a:ext cx="2397832" cy="1991034"/>
          </a:xfrm>
          <a:prstGeom prst="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" name="文本框 8"/>
          <p:cNvSpPr txBox="1"/>
          <p:nvPr/>
        </p:nvSpPr>
        <p:spPr>
          <a:xfrm>
            <a:off x="8987791" y="4642083"/>
            <a:ext cx="2397832" cy="650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5CA0B4"/>
                </a:solidFill>
              </a14:hiddenFill>
            </a:ext>
          </a:extLst>
        </p:spPr>
        <p:txBody>
          <a:bodyPr wrap="square" lIns="68580" tIns="34290" rIns="68580" bIns="34290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/>
              <a:t>一份代码构建移动、桌面、</a:t>
            </a:r>
            <a:r>
              <a:rPr lang="en-US" altLang="zh-CN" sz="1050" dirty="0"/>
              <a:t>Web</a:t>
            </a:r>
            <a:r>
              <a:rPr lang="zh-CN" altLang="en-US" sz="1050" dirty="0"/>
              <a:t>能够全平台应用，在</a:t>
            </a:r>
            <a:r>
              <a:rPr lang="en-US" altLang="zh-CN" sz="1050" dirty="0" err="1"/>
              <a:t>Eletcron</a:t>
            </a:r>
            <a:r>
              <a:rPr lang="zh-CN" altLang="en-US" sz="1050" dirty="0"/>
              <a:t>上运行</a:t>
            </a:r>
            <a:r>
              <a:rPr lang="en-US" altLang="zh-CN" sz="1050" dirty="0"/>
              <a:t>Ionic</a:t>
            </a:r>
            <a:r>
              <a:rPr lang="zh-CN" altLang="en-US" sz="1050" dirty="0"/>
              <a:t>，就意味着无限的可能性</a:t>
            </a: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Arial" panose="020B0604020202020204" pitchFamily="34" charset="0"/>
              <a:sym typeface="+mn-lt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129062" y="672460"/>
            <a:ext cx="4203131" cy="712836"/>
            <a:chOff x="716110" y="187653"/>
            <a:chExt cx="4203131" cy="712836"/>
          </a:xfrm>
        </p:grpSpPr>
        <p:sp>
          <p:nvSpPr>
            <p:cNvPr id="15" name="文本框 14"/>
            <p:cNvSpPr txBox="1"/>
            <p:nvPr/>
          </p:nvSpPr>
          <p:spPr>
            <a:xfrm>
              <a:off x="716110" y="187653"/>
              <a:ext cx="4203131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zh-CN" sz="2400" dirty="0" err="1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Js</a:t>
              </a:r>
              <a:r>
                <a:rPr lang="zh-CN" altLang="en-US" sz="2400" dirty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在开发中的广泛应用</a:t>
              </a:r>
              <a:endParaRPr lang="zh-CN" altLang="en-US" sz="2400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>
              <a:off x="774478" y="900489"/>
              <a:ext cx="683932" cy="0"/>
            </a:xfrm>
            <a:prstGeom prst="line">
              <a:avLst/>
            </a:prstGeom>
            <a:noFill/>
            <a:ln w="9525" cap="flat" cmpd="sng" algn="ctr">
              <a:solidFill>
                <a:schemeClr val="tx1">
                  <a:lumMod val="85000"/>
                  <a:lumOff val="15000"/>
                </a:schemeClr>
              </a:solidFill>
              <a:prstDash val="solid"/>
              <a:miter lim="800000"/>
            </a:ln>
            <a:effectLst/>
          </p:spPr>
        </p:cxn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0285" y="2062983"/>
            <a:ext cx="2422398" cy="1946691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51988" y="2062983"/>
            <a:ext cx="2463782" cy="1991034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88065" y="2071449"/>
            <a:ext cx="2373030" cy="198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5891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 animBg="1"/>
      <p:bldP spid="6" grpId="0" animBg="1"/>
      <p:bldP spid="7" grpId="0"/>
      <p:bldP spid="8" grpId="0" animBg="1"/>
      <p:bldP spid="9" grpId="0" animBg="1"/>
      <p:bldP spid="10" grpId="0"/>
      <p:bldP spid="11" grpId="0" animBg="1"/>
      <p:bldP spid="12" grpId="0" animBg="1"/>
      <p:bldP spid="1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4439142" y="3429248"/>
            <a:ext cx="3313728" cy="728187"/>
            <a:chOff x="4426316" y="2848154"/>
            <a:chExt cx="3313728" cy="728187"/>
          </a:xfrm>
        </p:grpSpPr>
        <p:sp>
          <p:nvSpPr>
            <p:cNvPr id="8" name="文本框 7"/>
            <p:cNvSpPr txBox="1"/>
            <p:nvPr/>
          </p:nvSpPr>
          <p:spPr>
            <a:xfrm>
              <a:off x="4426316" y="2925223"/>
              <a:ext cx="331372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3600" dirty="0" err="1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J</a:t>
              </a:r>
              <a:r>
                <a:rPr lang="en-US" altLang="zh-CN" sz="3600" dirty="0" err="1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s</a:t>
              </a:r>
              <a:r>
                <a:rPr lang="zh-CN" altLang="en-US" sz="3600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开发薪资水平</a:t>
              </a:r>
              <a:endParaRPr lang="zh-CN" altLang="en-US" sz="3600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611583" y="3576341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4561" y="2272680"/>
            <a:ext cx="12954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94188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7789"/>
            <a:ext cx="6802784" cy="5157158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592291" y="997527"/>
            <a:ext cx="41286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本图</a:t>
            </a:r>
            <a:r>
              <a:rPr lang="zh-CN" altLang="en-US" dirty="0"/>
              <a:t>是职友集对全国</a:t>
            </a:r>
            <a:r>
              <a:rPr lang="en-US" altLang="zh-CN" dirty="0"/>
              <a:t>168117</a:t>
            </a:r>
            <a:r>
              <a:rPr lang="zh-CN" altLang="en-US" dirty="0"/>
              <a:t>份样本调研之后得出的数据，</a:t>
            </a:r>
            <a:r>
              <a:rPr lang="en-US" altLang="zh-CN" dirty="0"/>
              <a:t>web</a:t>
            </a:r>
            <a:r>
              <a:rPr lang="zh-CN" altLang="en-US" dirty="0"/>
              <a:t>前端开发工程师平均月薪</a:t>
            </a:r>
            <a:r>
              <a:rPr lang="en-US" altLang="zh-CN" dirty="0"/>
              <a:t>10400</a:t>
            </a:r>
            <a:r>
              <a:rPr lang="zh-CN" altLang="en-US" dirty="0"/>
              <a:t>。按照工作经验来统计的计算的话，应届生工资</a:t>
            </a:r>
            <a:r>
              <a:rPr lang="en-US" altLang="zh-CN" dirty="0"/>
              <a:t>¥4280</a:t>
            </a:r>
            <a:r>
              <a:rPr lang="zh-CN" altLang="en-US" dirty="0"/>
              <a:t>，</a:t>
            </a:r>
            <a:r>
              <a:rPr lang="en-US" altLang="zh-CN" dirty="0"/>
              <a:t>1-3</a:t>
            </a:r>
            <a:r>
              <a:rPr lang="zh-CN" altLang="en-US" dirty="0"/>
              <a:t>年工资</a:t>
            </a:r>
            <a:r>
              <a:rPr lang="en-US" altLang="zh-CN" dirty="0"/>
              <a:t>¥8770</a:t>
            </a:r>
            <a:r>
              <a:rPr lang="zh-CN" altLang="en-US" dirty="0"/>
              <a:t>，</a:t>
            </a:r>
            <a:r>
              <a:rPr lang="en-US" altLang="zh-CN" dirty="0"/>
              <a:t>3-5</a:t>
            </a:r>
            <a:r>
              <a:rPr lang="zh-CN" altLang="en-US" dirty="0"/>
              <a:t>年工资</a:t>
            </a:r>
            <a:r>
              <a:rPr lang="en-US" altLang="zh-CN" dirty="0"/>
              <a:t>¥12910</a:t>
            </a:r>
            <a:r>
              <a:rPr lang="zh-CN" altLang="en-US" dirty="0"/>
              <a:t>，</a:t>
            </a:r>
            <a:r>
              <a:rPr lang="en-US" altLang="zh-CN" dirty="0"/>
              <a:t>5-10</a:t>
            </a:r>
            <a:r>
              <a:rPr lang="zh-CN" altLang="en-US" dirty="0"/>
              <a:t>年工资</a:t>
            </a:r>
            <a:r>
              <a:rPr lang="en-US" altLang="zh-CN" dirty="0"/>
              <a:t>¥19730</a:t>
            </a:r>
            <a:r>
              <a:rPr lang="zh-CN" altLang="en-US" dirty="0"/>
              <a:t>。从这薪资可以看出，程序员的确是一个高薪行业啊，同其他行业同年限员工相比，薪资至少会高出四分之一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294" y="1188604"/>
            <a:ext cx="6235487" cy="4173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67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1" y="53654"/>
            <a:ext cx="9781308" cy="6731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513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1" y="0"/>
            <a:ext cx="10737272" cy="610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990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4277082" y="3429248"/>
            <a:ext cx="3637836" cy="1359380"/>
            <a:chOff x="4474435" y="2848154"/>
            <a:chExt cx="3217484" cy="1359380"/>
          </a:xfrm>
        </p:grpSpPr>
        <p:sp>
          <p:nvSpPr>
            <p:cNvPr id="6" name="文本框 5"/>
            <p:cNvSpPr txBox="1"/>
            <p:nvPr/>
          </p:nvSpPr>
          <p:spPr>
            <a:xfrm>
              <a:off x="4474435" y="2925223"/>
              <a:ext cx="321748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000" dirty="0" smtClean="0"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THANK YOU</a:t>
              </a:r>
              <a:endParaRPr lang="zh-CN" altLang="en-US" sz="4000" dirty="0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4602496" y="3505803"/>
              <a:ext cx="2961357" cy="7017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kumimoji="1" lang="zh-CN" altLang="en-US" sz="1100" spc="-150" dirty="0" smtClean="0"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双击输入替换内容，第一</a:t>
              </a:r>
              <a:r>
                <a:rPr kumimoji="1" lang="en-US" altLang="zh-CN" sz="1100" spc="-150" dirty="0" smtClean="0"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PPT</a:t>
              </a:r>
              <a:r>
                <a:rPr kumimoji="1" lang="zh-CN" altLang="en-US" sz="1100" spc="-150" dirty="0" smtClean="0"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轻松设计高效办公</a:t>
              </a:r>
              <a:r>
                <a:rPr kumimoji="1" lang="en-US" altLang="zh-CN" sz="1100" spc="-150" dirty="0" smtClean="0"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,</a:t>
              </a:r>
              <a:r>
                <a:rPr kumimoji="1" lang="zh-CN" altLang="en-US" sz="1100" spc="-150" dirty="0"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双击输入替换内容</a:t>
              </a:r>
              <a:r>
                <a:rPr kumimoji="1" lang="zh-CN" altLang="en-US" sz="1100" spc="-150" dirty="0" smtClean="0"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，第一</a:t>
              </a:r>
              <a:r>
                <a:rPr kumimoji="1" lang="en-US" altLang="zh-CN" sz="1100" spc="-150" dirty="0" smtClean="0"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PPT</a:t>
              </a:r>
              <a:r>
                <a:rPr kumimoji="1" lang="zh-CN" altLang="en-US" sz="1100" spc="-150" dirty="0" smtClean="0"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轻</a:t>
              </a:r>
              <a:r>
                <a:rPr kumimoji="1" lang="zh-CN" altLang="en-US" sz="1100" spc="-150" dirty="0"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松设计高效办公</a:t>
              </a:r>
              <a:endParaRPr kumimoji="1" lang="en-US" altLang="zh-CN" sz="1100" spc="-150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  <a:p>
              <a:pPr algn="ctr">
                <a:lnSpc>
                  <a:spcPct val="120000"/>
                </a:lnSpc>
              </a:pPr>
              <a:endParaRPr kumimoji="1" lang="en-US" altLang="zh-CN" sz="1100" spc="-150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4615322" y="2848154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4615322" y="4078820"/>
              <a:ext cx="2935705" cy="0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组合 41"/>
          <p:cNvGrpSpPr/>
          <p:nvPr/>
        </p:nvGrpSpPr>
        <p:grpSpPr>
          <a:xfrm>
            <a:off x="4416858" y="2142309"/>
            <a:ext cx="3358284" cy="1139587"/>
            <a:chOff x="4677186" y="4980795"/>
            <a:chExt cx="2806521" cy="952354"/>
          </a:xfrm>
        </p:grpSpPr>
        <p:sp>
          <p:nvSpPr>
            <p:cNvPr id="27" name="任意多边形 26"/>
            <p:cNvSpPr/>
            <p:nvPr/>
          </p:nvSpPr>
          <p:spPr>
            <a:xfrm>
              <a:off x="5045798" y="4980795"/>
              <a:ext cx="999634" cy="952354"/>
            </a:xfrm>
            <a:custGeom>
              <a:avLst/>
              <a:gdLst/>
              <a:ahLst/>
              <a:cxnLst/>
              <a:rect l="l" t="t" r="r" b="b"/>
              <a:pathLst>
                <a:path w="999634" h="952354">
                  <a:moveTo>
                    <a:pt x="228709" y="0"/>
                  </a:moveTo>
                  <a:lnTo>
                    <a:pt x="434276" y="27689"/>
                  </a:lnTo>
                  <a:cubicBezTo>
                    <a:pt x="424722" y="51067"/>
                    <a:pt x="414714" y="74263"/>
                    <a:pt x="404250" y="97277"/>
                  </a:cubicBezTo>
                  <a:cubicBezTo>
                    <a:pt x="393787" y="120290"/>
                    <a:pt x="383414" y="142757"/>
                    <a:pt x="373132" y="164678"/>
                  </a:cubicBezTo>
                  <a:lnTo>
                    <a:pt x="512887" y="164678"/>
                  </a:lnTo>
                  <a:lnTo>
                    <a:pt x="512887" y="595955"/>
                  </a:lnTo>
                  <a:lnTo>
                    <a:pt x="651449" y="553693"/>
                  </a:lnTo>
                  <a:cubicBezTo>
                    <a:pt x="667645" y="590642"/>
                    <a:pt x="682656" y="629686"/>
                    <a:pt x="696482" y="670825"/>
                  </a:cubicBezTo>
                  <a:cubicBezTo>
                    <a:pt x="710307" y="711964"/>
                    <a:pt x="722036" y="752101"/>
                    <a:pt x="731668" y="791237"/>
                  </a:cubicBezTo>
                  <a:lnTo>
                    <a:pt x="731668" y="485198"/>
                  </a:lnTo>
                  <a:lnTo>
                    <a:pt x="539141" y="485198"/>
                  </a:lnTo>
                  <a:lnTo>
                    <a:pt x="539141" y="291374"/>
                  </a:lnTo>
                  <a:lnTo>
                    <a:pt x="731668" y="291374"/>
                  </a:lnTo>
                  <a:lnTo>
                    <a:pt x="731668" y="11568"/>
                  </a:lnTo>
                  <a:lnTo>
                    <a:pt x="922396" y="11568"/>
                  </a:lnTo>
                  <a:lnTo>
                    <a:pt x="922396" y="291374"/>
                  </a:lnTo>
                  <a:lnTo>
                    <a:pt x="999634" y="291374"/>
                  </a:lnTo>
                  <a:lnTo>
                    <a:pt x="999634" y="485198"/>
                  </a:lnTo>
                  <a:lnTo>
                    <a:pt x="922396" y="485198"/>
                  </a:lnTo>
                  <a:lnTo>
                    <a:pt x="922396" y="952354"/>
                  </a:lnTo>
                  <a:lnTo>
                    <a:pt x="731668" y="952354"/>
                  </a:lnTo>
                  <a:lnTo>
                    <a:pt x="731668" y="900474"/>
                  </a:lnTo>
                  <a:lnTo>
                    <a:pt x="591649" y="945631"/>
                  </a:lnTo>
                  <a:cubicBezTo>
                    <a:pt x="586908" y="903402"/>
                    <a:pt x="577428" y="853521"/>
                    <a:pt x="563207" y="795989"/>
                  </a:cubicBezTo>
                  <a:cubicBezTo>
                    <a:pt x="548986" y="738457"/>
                    <a:pt x="532213" y="681992"/>
                    <a:pt x="512887" y="626594"/>
                  </a:cubicBezTo>
                  <a:lnTo>
                    <a:pt x="512887" y="952354"/>
                  </a:lnTo>
                  <a:lnTo>
                    <a:pt x="177704" y="952354"/>
                  </a:lnTo>
                  <a:lnTo>
                    <a:pt x="190858" y="928134"/>
                  </a:lnTo>
                  <a:lnTo>
                    <a:pt x="0" y="928134"/>
                  </a:lnTo>
                  <a:lnTo>
                    <a:pt x="0" y="756352"/>
                  </a:lnTo>
                  <a:lnTo>
                    <a:pt x="59841" y="756352"/>
                  </a:lnTo>
                  <a:lnTo>
                    <a:pt x="59841" y="164678"/>
                  </a:lnTo>
                  <a:lnTo>
                    <a:pt x="193770" y="164678"/>
                  </a:lnTo>
                  <a:cubicBezTo>
                    <a:pt x="201776" y="135956"/>
                    <a:pt x="208691" y="107417"/>
                    <a:pt x="214514" y="79060"/>
                  </a:cubicBezTo>
                  <a:cubicBezTo>
                    <a:pt x="220338" y="50703"/>
                    <a:pt x="225069" y="24350"/>
                    <a:pt x="228709" y="0"/>
                  </a:cubicBezTo>
                  <a:close/>
                  <a:moveTo>
                    <a:pt x="228709" y="326259"/>
                  </a:moveTo>
                  <a:lnTo>
                    <a:pt x="228709" y="371618"/>
                  </a:lnTo>
                  <a:lnTo>
                    <a:pt x="341105" y="371618"/>
                  </a:lnTo>
                  <a:lnTo>
                    <a:pt x="341105" y="326259"/>
                  </a:lnTo>
                  <a:lnTo>
                    <a:pt x="228709" y="326259"/>
                  </a:lnTo>
                  <a:close/>
                  <a:moveTo>
                    <a:pt x="228709" y="514254"/>
                  </a:moveTo>
                  <a:lnTo>
                    <a:pt x="228709" y="561070"/>
                  </a:lnTo>
                  <a:lnTo>
                    <a:pt x="341105" y="561070"/>
                  </a:lnTo>
                  <a:lnTo>
                    <a:pt x="341105" y="514254"/>
                  </a:lnTo>
                  <a:lnTo>
                    <a:pt x="228709" y="514254"/>
                  </a:lnTo>
                  <a:close/>
                  <a:moveTo>
                    <a:pt x="228709" y="703706"/>
                  </a:moveTo>
                  <a:lnTo>
                    <a:pt x="228709" y="756352"/>
                  </a:lnTo>
                  <a:lnTo>
                    <a:pt x="341105" y="756352"/>
                  </a:lnTo>
                  <a:lnTo>
                    <a:pt x="341105" y="703706"/>
                  </a:lnTo>
                  <a:lnTo>
                    <a:pt x="228709" y="703706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任意多边形 25"/>
            <p:cNvSpPr/>
            <p:nvPr/>
          </p:nvSpPr>
          <p:spPr>
            <a:xfrm>
              <a:off x="6484073" y="4980795"/>
              <a:ext cx="999634" cy="952354"/>
            </a:xfrm>
            <a:custGeom>
              <a:avLst/>
              <a:gdLst/>
              <a:ahLst/>
              <a:cxnLst/>
              <a:rect l="l" t="t" r="r" b="b"/>
              <a:pathLst>
                <a:path w="999634" h="952354">
                  <a:moveTo>
                    <a:pt x="228709" y="0"/>
                  </a:moveTo>
                  <a:lnTo>
                    <a:pt x="434276" y="27689"/>
                  </a:lnTo>
                  <a:cubicBezTo>
                    <a:pt x="424722" y="51067"/>
                    <a:pt x="414713" y="74263"/>
                    <a:pt x="404250" y="97277"/>
                  </a:cubicBezTo>
                  <a:cubicBezTo>
                    <a:pt x="393786" y="120290"/>
                    <a:pt x="383414" y="142757"/>
                    <a:pt x="373132" y="164678"/>
                  </a:cubicBezTo>
                  <a:lnTo>
                    <a:pt x="512887" y="164678"/>
                  </a:lnTo>
                  <a:lnTo>
                    <a:pt x="512887" y="595955"/>
                  </a:lnTo>
                  <a:lnTo>
                    <a:pt x="651449" y="553693"/>
                  </a:lnTo>
                  <a:cubicBezTo>
                    <a:pt x="667645" y="590642"/>
                    <a:pt x="682656" y="629686"/>
                    <a:pt x="696482" y="670825"/>
                  </a:cubicBezTo>
                  <a:cubicBezTo>
                    <a:pt x="710307" y="711964"/>
                    <a:pt x="722036" y="752101"/>
                    <a:pt x="731668" y="791237"/>
                  </a:cubicBezTo>
                  <a:lnTo>
                    <a:pt x="731668" y="485198"/>
                  </a:lnTo>
                  <a:lnTo>
                    <a:pt x="539141" y="485198"/>
                  </a:lnTo>
                  <a:lnTo>
                    <a:pt x="539141" y="291374"/>
                  </a:lnTo>
                  <a:lnTo>
                    <a:pt x="731668" y="291374"/>
                  </a:lnTo>
                  <a:lnTo>
                    <a:pt x="731668" y="11568"/>
                  </a:lnTo>
                  <a:lnTo>
                    <a:pt x="922395" y="11568"/>
                  </a:lnTo>
                  <a:lnTo>
                    <a:pt x="922395" y="291374"/>
                  </a:lnTo>
                  <a:lnTo>
                    <a:pt x="999634" y="291374"/>
                  </a:lnTo>
                  <a:lnTo>
                    <a:pt x="999634" y="485198"/>
                  </a:lnTo>
                  <a:lnTo>
                    <a:pt x="922395" y="485198"/>
                  </a:lnTo>
                  <a:lnTo>
                    <a:pt x="922395" y="952354"/>
                  </a:lnTo>
                  <a:lnTo>
                    <a:pt x="731668" y="952354"/>
                  </a:lnTo>
                  <a:lnTo>
                    <a:pt x="731668" y="900474"/>
                  </a:lnTo>
                  <a:lnTo>
                    <a:pt x="591649" y="945631"/>
                  </a:lnTo>
                  <a:cubicBezTo>
                    <a:pt x="586909" y="903402"/>
                    <a:pt x="577428" y="853521"/>
                    <a:pt x="563207" y="795989"/>
                  </a:cubicBezTo>
                  <a:cubicBezTo>
                    <a:pt x="548986" y="738457"/>
                    <a:pt x="532213" y="681992"/>
                    <a:pt x="512887" y="626594"/>
                  </a:cubicBezTo>
                  <a:lnTo>
                    <a:pt x="512887" y="952354"/>
                  </a:lnTo>
                  <a:lnTo>
                    <a:pt x="177704" y="952354"/>
                  </a:lnTo>
                  <a:lnTo>
                    <a:pt x="190858" y="928134"/>
                  </a:lnTo>
                  <a:lnTo>
                    <a:pt x="0" y="928134"/>
                  </a:lnTo>
                  <a:lnTo>
                    <a:pt x="0" y="756352"/>
                  </a:lnTo>
                  <a:lnTo>
                    <a:pt x="59841" y="756352"/>
                  </a:lnTo>
                  <a:lnTo>
                    <a:pt x="59841" y="164678"/>
                  </a:lnTo>
                  <a:lnTo>
                    <a:pt x="193770" y="164678"/>
                  </a:lnTo>
                  <a:cubicBezTo>
                    <a:pt x="201777" y="135956"/>
                    <a:pt x="208691" y="107417"/>
                    <a:pt x="214514" y="79060"/>
                  </a:cubicBezTo>
                  <a:cubicBezTo>
                    <a:pt x="220337" y="50703"/>
                    <a:pt x="225069" y="24350"/>
                    <a:pt x="228709" y="0"/>
                  </a:cubicBezTo>
                  <a:close/>
                  <a:moveTo>
                    <a:pt x="228709" y="326259"/>
                  </a:moveTo>
                  <a:lnTo>
                    <a:pt x="228709" y="371618"/>
                  </a:lnTo>
                  <a:lnTo>
                    <a:pt x="341105" y="371618"/>
                  </a:lnTo>
                  <a:lnTo>
                    <a:pt x="341105" y="326259"/>
                  </a:lnTo>
                  <a:lnTo>
                    <a:pt x="228709" y="326259"/>
                  </a:lnTo>
                  <a:close/>
                  <a:moveTo>
                    <a:pt x="228709" y="514254"/>
                  </a:moveTo>
                  <a:lnTo>
                    <a:pt x="228709" y="561070"/>
                  </a:lnTo>
                  <a:lnTo>
                    <a:pt x="341105" y="561070"/>
                  </a:lnTo>
                  <a:lnTo>
                    <a:pt x="341105" y="514254"/>
                  </a:lnTo>
                  <a:lnTo>
                    <a:pt x="228709" y="514254"/>
                  </a:lnTo>
                  <a:close/>
                  <a:moveTo>
                    <a:pt x="228709" y="703706"/>
                  </a:moveTo>
                  <a:lnTo>
                    <a:pt x="228709" y="756352"/>
                  </a:lnTo>
                  <a:lnTo>
                    <a:pt x="341105" y="756352"/>
                  </a:lnTo>
                  <a:lnTo>
                    <a:pt x="341105" y="703706"/>
                  </a:lnTo>
                  <a:lnTo>
                    <a:pt x="228709" y="703706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任意多边形 24"/>
            <p:cNvSpPr/>
            <p:nvPr/>
          </p:nvSpPr>
          <p:spPr>
            <a:xfrm>
              <a:off x="4716535" y="4990905"/>
              <a:ext cx="351145" cy="375990"/>
            </a:xfrm>
            <a:custGeom>
              <a:avLst/>
              <a:gdLst/>
              <a:ahLst/>
              <a:cxnLst/>
              <a:rect l="l" t="t" r="r" b="b"/>
              <a:pathLst>
                <a:path w="351145" h="375990">
                  <a:moveTo>
                    <a:pt x="138396" y="0"/>
                  </a:moveTo>
                  <a:cubicBezTo>
                    <a:pt x="175734" y="39287"/>
                    <a:pt x="214638" y="82036"/>
                    <a:pt x="255106" y="128245"/>
                  </a:cubicBezTo>
                  <a:cubicBezTo>
                    <a:pt x="295574" y="174454"/>
                    <a:pt x="327587" y="215745"/>
                    <a:pt x="351145" y="252118"/>
                  </a:cubicBezTo>
                  <a:lnTo>
                    <a:pt x="202453" y="375990"/>
                  </a:lnTo>
                  <a:cubicBezTo>
                    <a:pt x="181283" y="338737"/>
                    <a:pt x="151554" y="295564"/>
                    <a:pt x="113264" y="246470"/>
                  </a:cubicBezTo>
                  <a:cubicBezTo>
                    <a:pt x="74975" y="197377"/>
                    <a:pt x="37220" y="151653"/>
                    <a:pt x="0" y="109300"/>
                  </a:cubicBezTo>
                  <a:lnTo>
                    <a:pt x="138396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6154808" y="4990905"/>
              <a:ext cx="351146" cy="375990"/>
            </a:xfrm>
            <a:custGeom>
              <a:avLst/>
              <a:gdLst/>
              <a:ahLst/>
              <a:cxnLst/>
              <a:rect l="l" t="t" r="r" b="b"/>
              <a:pathLst>
                <a:path w="351146" h="375990">
                  <a:moveTo>
                    <a:pt x="138397" y="0"/>
                  </a:moveTo>
                  <a:cubicBezTo>
                    <a:pt x="175735" y="39287"/>
                    <a:pt x="214639" y="82036"/>
                    <a:pt x="255107" y="128245"/>
                  </a:cubicBezTo>
                  <a:cubicBezTo>
                    <a:pt x="295575" y="174454"/>
                    <a:pt x="327588" y="215745"/>
                    <a:pt x="351146" y="252118"/>
                  </a:cubicBezTo>
                  <a:lnTo>
                    <a:pt x="202454" y="375990"/>
                  </a:lnTo>
                  <a:cubicBezTo>
                    <a:pt x="181284" y="338737"/>
                    <a:pt x="151555" y="295564"/>
                    <a:pt x="113265" y="246470"/>
                  </a:cubicBezTo>
                  <a:cubicBezTo>
                    <a:pt x="74976" y="197377"/>
                    <a:pt x="37221" y="151653"/>
                    <a:pt x="0" y="109300"/>
                  </a:cubicBezTo>
                  <a:lnTo>
                    <a:pt x="138397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4677186" y="5426645"/>
              <a:ext cx="310228" cy="506504"/>
            </a:xfrm>
            <a:custGeom>
              <a:avLst/>
              <a:gdLst/>
              <a:ahLst/>
              <a:cxnLst/>
              <a:rect l="l" t="t" r="r" b="b"/>
              <a:pathLst>
                <a:path w="310228" h="506504">
                  <a:moveTo>
                    <a:pt x="0" y="0"/>
                  </a:moveTo>
                  <a:lnTo>
                    <a:pt x="310228" y="0"/>
                  </a:lnTo>
                  <a:lnTo>
                    <a:pt x="310228" y="506504"/>
                  </a:lnTo>
                  <a:lnTo>
                    <a:pt x="128244" y="506504"/>
                  </a:lnTo>
                  <a:lnTo>
                    <a:pt x="128244" y="202569"/>
                  </a:lnTo>
                  <a:lnTo>
                    <a:pt x="0" y="2025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6115461" y="5426645"/>
              <a:ext cx="310228" cy="506504"/>
            </a:xfrm>
            <a:custGeom>
              <a:avLst/>
              <a:gdLst/>
              <a:ahLst/>
              <a:cxnLst/>
              <a:rect l="l" t="t" r="r" b="b"/>
              <a:pathLst>
                <a:path w="310228" h="506504">
                  <a:moveTo>
                    <a:pt x="0" y="0"/>
                  </a:moveTo>
                  <a:lnTo>
                    <a:pt x="310228" y="0"/>
                  </a:lnTo>
                  <a:lnTo>
                    <a:pt x="310228" y="506504"/>
                  </a:lnTo>
                  <a:lnTo>
                    <a:pt x="128244" y="506504"/>
                  </a:lnTo>
                  <a:lnTo>
                    <a:pt x="128244" y="202569"/>
                  </a:lnTo>
                  <a:lnTo>
                    <a:pt x="0" y="2025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4081377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762672" y="835835"/>
            <a:ext cx="4203131" cy="987444"/>
            <a:chOff x="716110" y="187653"/>
            <a:chExt cx="4203131" cy="987444"/>
          </a:xfrm>
        </p:grpSpPr>
        <p:sp>
          <p:nvSpPr>
            <p:cNvPr id="3" name="文本框 2"/>
            <p:cNvSpPr txBox="1"/>
            <p:nvPr/>
          </p:nvSpPr>
          <p:spPr>
            <a:xfrm>
              <a:off x="716110" y="187653"/>
              <a:ext cx="4203131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en-US" altLang="zh-CN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ECMAScript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774478" y="642644"/>
              <a:ext cx="3516924" cy="5324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100" dirty="0" smtClean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定义的只是语言的基础（语法，类型</a:t>
              </a:r>
              <a:r>
                <a:rPr lang="zh-CN" altLang="en-US" sz="1100" smtClean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，语句</a:t>
              </a:r>
              <a:r>
                <a:rPr lang="zh-CN" altLang="en-US" sz="1100" dirty="0" smtClean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，关键字，保留字，操作符，对象）</a:t>
              </a:r>
              <a:endParaRPr lang="en-US" altLang="zh-CN" sz="1100" dirty="0">
                <a:latin typeface="Arial" panose="020B0604020202020204" pitchFamily="34" charset="0"/>
                <a:ea typeface="微软雅黑 Light"/>
                <a:cs typeface="Arial" panose="020B0604020202020204" pitchFamily="34" charset="0"/>
                <a:sym typeface="+mn-lt"/>
              </a:endParaRPr>
            </a:p>
          </p:txBody>
        </p:sp>
      </p:grpSp>
      <p:sp>
        <p:nvSpPr>
          <p:cNvPr id="19" name="Rectangle 3"/>
          <p:cNvSpPr>
            <a:spLocks noChangeArrowheads="1"/>
          </p:cNvSpPr>
          <p:nvPr/>
        </p:nvSpPr>
        <p:spPr bwMode="auto">
          <a:xfrm>
            <a:off x="184221" y="985854"/>
            <a:ext cx="4897438" cy="17287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 eaLnBrk="1" fontAlgn="ctr" hangingPunct="1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20" name="Rectangle 4"/>
          <p:cNvSpPr>
            <a:spLocks noChangeArrowheads="1"/>
          </p:cNvSpPr>
          <p:nvPr/>
        </p:nvSpPr>
        <p:spPr bwMode="auto">
          <a:xfrm>
            <a:off x="310138" y="1851638"/>
            <a:ext cx="1584325" cy="719138"/>
          </a:xfrm>
          <a:prstGeom prst="rect">
            <a:avLst/>
          </a:prstGeom>
          <a:solidFill>
            <a:srgbClr val="EAEAEA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 eaLnBrk="1" hangingPunct="1"/>
            <a:r>
              <a:rPr lang="en-US" altLang="zh-CN" dirty="0"/>
              <a:t>ECMAScript</a:t>
            </a:r>
          </a:p>
        </p:txBody>
      </p:sp>
      <p:sp>
        <p:nvSpPr>
          <p:cNvPr id="21" name="Rectangle 5"/>
          <p:cNvSpPr>
            <a:spLocks noChangeArrowheads="1"/>
          </p:cNvSpPr>
          <p:nvPr/>
        </p:nvSpPr>
        <p:spPr bwMode="auto">
          <a:xfrm>
            <a:off x="2102604" y="1851638"/>
            <a:ext cx="1295400" cy="719138"/>
          </a:xfrm>
          <a:prstGeom prst="rect">
            <a:avLst/>
          </a:prstGeom>
          <a:solidFill>
            <a:srgbClr val="EAEAEA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 eaLnBrk="1" hangingPunct="1"/>
            <a:r>
              <a:rPr lang="en-US" altLang="zh-CN" dirty="0"/>
              <a:t>DOM</a:t>
            </a:r>
          </a:p>
        </p:txBody>
      </p:sp>
      <p:sp>
        <p:nvSpPr>
          <p:cNvPr id="22" name="Rectangle 5"/>
          <p:cNvSpPr>
            <a:spLocks noChangeArrowheads="1"/>
          </p:cNvSpPr>
          <p:nvPr/>
        </p:nvSpPr>
        <p:spPr bwMode="auto">
          <a:xfrm>
            <a:off x="3663148" y="1851638"/>
            <a:ext cx="1295400" cy="719138"/>
          </a:xfrm>
          <a:prstGeom prst="rect">
            <a:avLst/>
          </a:prstGeom>
          <a:solidFill>
            <a:srgbClr val="EAEAEA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 algn="ctr" eaLnBrk="1" hangingPunct="1"/>
            <a:r>
              <a:rPr lang="en-US" altLang="zh-CN" dirty="0" smtClean="0"/>
              <a:t>BOM</a:t>
            </a:r>
            <a:endParaRPr lang="en-US" altLang="zh-CN" dirty="0"/>
          </a:p>
        </p:txBody>
      </p:sp>
      <p:sp>
        <p:nvSpPr>
          <p:cNvPr id="25" name="文本框 24"/>
          <p:cNvSpPr txBox="1"/>
          <p:nvPr/>
        </p:nvSpPr>
        <p:spPr>
          <a:xfrm>
            <a:off x="1894463" y="1201293"/>
            <a:ext cx="130593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dirty="0">
                <a:ea typeface="YaHei Consolas" charset="0"/>
              </a:rPr>
              <a:t>JavaScript</a:t>
            </a:r>
            <a:endParaRPr lang="en-US" altLang="zh-CN" dirty="0">
              <a:ea typeface="YaHei Consolas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84221" y="4582921"/>
            <a:ext cx="35116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dirty="0">
                <a:solidFill>
                  <a:srgbClr val="FF0000"/>
                </a:solidFill>
                <a:latin typeface="YaHei Consolas" charset="0"/>
                <a:ea typeface="YaHei Consolas" charset="0"/>
              </a:rPr>
              <a:t>ECMAScript : </a:t>
            </a:r>
            <a:r>
              <a:rPr lang="zh-CN" altLang="en-US" dirty="0">
                <a:solidFill>
                  <a:srgbClr val="FF0000"/>
                </a:solidFill>
                <a:latin typeface="YaHei Consolas" charset="0"/>
                <a:ea typeface="YaHei Consolas" charset="0"/>
              </a:rPr>
              <a:t>核心</a:t>
            </a:r>
          </a:p>
          <a:p>
            <a:pPr>
              <a:spcBef>
                <a:spcPct val="50000"/>
              </a:spcBef>
            </a:pPr>
            <a:r>
              <a:rPr lang="en-US" altLang="zh-CN" b="1" dirty="0">
                <a:solidFill>
                  <a:srgbClr val="FF0000"/>
                </a:solidFill>
                <a:latin typeface="YaHei Consolas" charset="0"/>
                <a:ea typeface="YaHei Consolas" charset="0"/>
              </a:rPr>
              <a:t>DOM : </a:t>
            </a:r>
            <a:r>
              <a:rPr lang="zh-CN" altLang="en-US" b="1" dirty="0">
                <a:solidFill>
                  <a:srgbClr val="FF0000"/>
                </a:solidFill>
                <a:latin typeface="YaHei Consolas" charset="0"/>
                <a:ea typeface="YaHei Consolas" charset="0"/>
              </a:rPr>
              <a:t>文档对象模型</a:t>
            </a:r>
          </a:p>
          <a:p>
            <a:pPr>
              <a:spcBef>
                <a:spcPct val="50000"/>
              </a:spcBef>
            </a:pPr>
            <a:r>
              <a:rPr lang="en-US" altLang="zh-CN" b="1" dirty="0">
                <a:solidFill>
                  <a:srgbClr val="FF0000"/>
                </a:solidFill>
                <a:latin typeface="YaHei Consolas" charset="0"/>
                <a:ea typeface="YaHei Consolas" charset="0"/>
              </a:rPr>
              <a:t>BOM : </a:t>
            </a:r>
            <a:r>
              <a:rPr lang="zh-CN" altLang="en-US" b="1" dirty="0">
                <a:solidFill>
                  <a:srgbClr val="FF0000"/>
                </a:solidFill>
                <a:latin typeface="YaHei Consolas" charset="0"/>
                <a:ea typeface="YaHei Consolas" charset="0"/>
              </a:rPr>
              <a:t>浏览器对象模型</a:t>
            </a:r>
            <a:endParaRPr lang="zh-CN" altLang="en-US" b="1" dirty="0">
              <a:solidFill>
                <a:srgbClr val="FF0000"/>
              </a:solidFill>
              <a:latin typeface="YaHei Consolas" charset="0"/>
              <a:ea typeface="YaHei Consolas" charset="0"/>
            </a:endParaRPr>
          </a:p>
        </p:txBody>
      </p:sp>
      <p:grpSp>
        <p:nvGrpSpPr>
          <p:cNvPr id="27" name="组合 1"/>
          <p:cNvGrpSpPr/>
          <p:nvPr/>
        </p:nvGrpSpPr>
        <p:grpSpPr>
          <a:xfrm>
            <a:off x="5879408" y="2681305"/>
            <a:ext cx="4203131" cy="832221"/>
            <a:chOff x="716110" y="187653"/>
            <a:chExt cx="4203131" cy="532128"/>
          </a:xfrm>
        </p:grpSpPr>
        <p:sp>
          <p:nvSpPr>
            <p:cNvPr id="28" name="文本框 27"/>
            <p:cNvSpPr txBox="1"/>
            <p:nvPr/>
          </p:nvSpPr>
          <p:spPr>
            <a:xfrm>
              <a:off x="716110" y="187653"/>
              <a:ext cx="4203131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en-US" altLang="zh-CN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DOM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716110" y="520035"/>
              <a:ext cx="3458556" cy="1997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100" dirty="0" smtClean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DOM</a:t>
              </a:r>
              <a:r>
                <a:rPr lang="zh-CN" altLang="en-US" sz="1100" dirty="0" smtClean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把整个页面映射为一个多层节点结构</a:t>
              </a:r>
              <a:endParaRPr lang="en-US" altLang="zh-CN" sz="1100" dirty="0">
                <a:latin typeface="Arial" panose="020B0604020202020204" pitchFamily="34" charset="0"/>
                <a:ea typeface="微软雅黑 Light"/>
                <a:cs typeface="Arial" panose="020B0604020202020204" pitchFamily="34" charset="0"/>
                <a:sym typeface="+mn-lt"/>
              </a:endParaRPr>
            </a:p>
          </p:txBody>
        </p:sp>
      </p:grpSp>
      <p:grpSp>
        <p:nvGrpSpPr>
          <p:cNvPr id="31" name="组合 1"/>
          <p:cNvGrpSpPr/>
          <p:nvPr/>
        </p:nvGrpSpPr>
        <p:grpSpPr>
          <a:xfrm>
            <a:off x="5821040" y="4219194"/>
            <a:ext cx="4203131" cy="897911"/>
            <a:chOff x="716110" y="187653"/>
            <a:chExt cx="4203131" cy="897911"/>
          </a:xfrm>
        </p:grpSpPr>
        <p:sp>
          <p:nvSpPr>
            <p:cNvPr id="32" name="文本框 31"/>
            <p:cNvSpPr txBox="1"/>
            <p:nvPr/>
          </p:nvSpPr>
          <p:spPr>
            <a:xfrm>
              <a:off x="716110" y="187653"/>
              <a:ext cx="4203131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defTabSz="685800"/>
              <a:r>
                <a:rPr lang="en-US" altLang="zh-CN" sz="2400" b="1" dirty="0" smtClean="0">
                  <a:latin typeface="微软雅黑"/>
                  <a:ea typeface="微软雅黑"/>
                  <a:cs typeface="+mn-ea"/>
                  <a:sym typeface="+mn-lt"/>
                </a:rPr>
                <a:t>BOM</a:t>
              </a:r>
              <a:endParaRPr lang="zh-CN" altLang="en-US" sz="2400" b="1" dirty="0">
                <a:latin typeface="微软雅黑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16110" y="553111"/>
              <a:ext cx="3212124" cy="5324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100" dirty="0" smtClean="0">
                  <a:latin typeface="Arial" panose="020B0604020202020204" pitchFamily="34" charset="0"/>
                  <a:ea typeface="微软雅黑 Light"/>
                  <a:cs typeface="Arial" panose="020B0604020202020204" pitchFamily="34" charset="0"/>
                  <a:sym typeface="+mn-lt"/>
                </a:rPr>
                <a:t>可以访问和操作浏览器窗口的浏览器对象模型（</a:t>
              </a:r>
              <a:r>
                <a:rPr lang="zh-CN" altLang="en-US" sz="1100" dirty="0" smtClean="0"/>
                <a:t>尚无</a:t>
              </a:r>
              <a:r>
                <a:rPr lang="zh-CN" altLang="en-US" sz="1100" dirty="0"/>
                <a:t>正式</a:t>
              </a:r>
              <a:r>
                <a:rPr lang="zh-CN" altLang="en-US" sz="1100" dirty="0" smtClean="0"/>
                <a:t>标准）。</a:t>
              </a:r>
              <a:endParaRPr lang="en-US" altLang="zh-CN" sz="1100" dirty="0">
                <a:latin typeface="Arial" panose="020B0604020202020204" pitchFamily="34" charset="0"/>
                <a:ea typeface="微软雅黑 Light"/>
                <a:cs typeface="Arial" panose="020B0604020202020204" pitchFamily="34" charset="0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0375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sz="quarter" idx="4294967295"/>
          </p:nvPr>
        </p:nvSpPr>
        <p:spPr>
          <a:xfrm>
            <a:off x="1981200" y="1052513"/>
            <a:ext cx="8229600" cy="5040312"/>
          </a:xfrm>
          <a:prstGeom prst="rect">
            <a:avLst/>
          </a:prstGeom>
        </p:spPr>
        <p:txBody>
          <a:bodyPr/>
          <a:lstStyle/>
          <a:p>
            <a:pPr>
              <a:buFontTx/>
              <a:buNone/>
            </a:pPr>
            <a:r>
              <a:rPr lang="zh-CN" altLang="en-US">
                <a:latin typeface="YaHei Consolas" charset="0"/>
                <a:ea typeface="YaHei Consolas" charset="0"/>
              </a:rPr>
              <a:t>怎样将</a:t>
            </a:r>
            <a:r>
              <a:rPr lang="en-US" altLang="zh-CN">
                <a:latin typeface="YaHei Consolas" charset="0"/>
                <a:ea typeface="YaHei Consolas" charset="0"/>
              </a:rPr>
              <a:t>Javascript</a:t>
            </a:r>
            <a:r>
              <a:rPr lang="zh-CN" altLang="en-US">
                <a:latin typeface="YaHei Consolas" charset="0"/>
                <a:ea typeface="YaHei Consolas" charset="0"/>
              </a:rPr>
              <a:t>应用到网页中？</a:t>
            </a:r>
          </a:p>
          <a:p>
            <a:pPr>
              <a:buFontTx/>
              <a:buNone/>
            </a:pPr>
            <a:endParaRPr lang="zh-CN" altLang="en-US" sz="1400">
              <a:latin typeface="YaHei Consolas" charset="0"/>
              <a:ea typeface="YaHei Consolas" charset="0"/>
            </a:endParaRPr>
          </a:p>
          <a:p>
            <a:pPr>
              <a:buFontTx/>
              <a:buNone/>
            </a:pPr>
            <a:endParaRPr lang="zh-CN" altLang="en-US" sz="1400">
              <a:latin typeface="YaHei Consolas" charset="0"/>
              <a:ea typeface="YaHei Consolas" charset="0"/>
            </a:endParaRPr>
          </a:p>
          <a:p>
            <a:pPr>
              <a:buFontTx/>
              <a:buNone/>
            </a:pPr>
            <a:r>
              <a:rPr lang="zh-CN" altLang="en-US" sz="1400">
                <a:latin typeface="YaHei Consolas" charset="0"/>
                <a:ea typeface="YaHei Consolas" charset="0"/>
              </a:rPr>
              <a:t>方法一：将</a:t>
            </a:r>
            <a:r>
              <a:rPr lang="en-US" altLang="zh-CN" sz="1400">
                <a:latin typeface="YaHei Consolas" charset="0"/>
                <a:ea typeface="YaHei Consolas" charset="0"/>
              </a:rPr>
              <a:t>javascript</a:t>
            </a:r>
            <a:r>
              <a:rPr lang="zh-CN" altLang="en-US" sz="1400">
                <a:latin typeface="YaHei Consolas" charset="0"/>
                <a:ea typeface="YaHei Consolas" charset="0"/>
              </a:rPr>
              <a:t>代码插入</a:t>
            </a:r>
            <a:r>
              <a:rPr lang="en-US" altLang="zh-CN" sz="1400">
                <a:latin typeface="YaHei Consolas" charset="0"/>
                <a:ea typeface="YaHei Consolas" charset="0"/>
              </a:rPr>
              <a:t>html</a:t>
            </a:r>
            <a:r>
              <a:rPr lang="zh-CN" altLang="en-US" sz="1400">
                <a:latin typeface="YaHei Consolas" charset="0"/>
                <a:ea typeface="YaHei Consolas" charset="0"/>
              </a:rPr>
              <a:t>文档</a:t>
            </a:r>
            <a:r>
              <a:rPr lang="en-US" altLang="zh-CN" sz="1400">
                <a:latin typeface="YaHei Consolas" charset="0"/>
                <a:ea typeface="YaHei Consolas" charset="0"/>
              </a:rPr>
              <a:t>&lt;head&gt;</a:t>
            </a:r>
            <a:r>
              <a:rPr lang="zh-CN" altLang="en-US" sz="1400">
                <a:latin typeface="YaHei Consolas" charset="0"/>
                <a:ea typeface="YaHei Consolas" charset="0"/>
              </a:rPr>
              <a:t>部分的</a:t>
            </a:r>
            <a:r>
              <a:rPr lang="en-US" altLang="zh-CN" sz="1400">
                <a:latin typeface="YaHei Consolas" charset="0"/>
                <a:ea typeface="YaHei Consolas" charset="0"/>
              </a:rPr>
              <a:t>&lt;script&gt;</a:t>
            </a:r>
            <a:r>
              <a:rPr lang="zh-CN" altLang="en-US" sz="1400">
                <a:latin typeface="YaHei Consolas" charset="0"/>
                <a:ea typeface="YaHei Consolas" charset="0"/>
              </a:rPr>
              <a:t>标签中 </a:t>
            </a:r>
          </a:p>
          <a:p>
            <a:pPr>
              <a:buFontTx/>
              <a:buNone/>
            </a:pPr>
            <a:endParaRPr lang="zh-CN" altLang="en-US" sz="1400">
              <a:latin typeface="YaHei Consolas" charset="0"/>
              <a:ea typeface="YaHei Consolas" charset="0"/>
            </a:endParaRPr>
          </a:p>
          <a:p>
            <a:pPr>
              <a:buFontTx/>
              <a:buNone/>
            </a:pPr>
            <a:r>
              <a:rPr lang="zh-CN" altLang="en-US" sz="1400">
                <a:latin typeface="YaHei Consolas" charset="0"/>
                <a:ea typeface="YaHei Consolas" charset="0"/>
              </a:rPr>
              <a:t>例：</a:t>
            </a:r>
          </a:p>
          <a:p>
            <a:pPr>
              <a:buFontTx/>
              <a:buNone/>
            </a:pPr>
            <a:endParaRPr lang="zh-CN" altLang="en-US" sz="1400">
              <a:latin typeface="YaHei Consolas" charset="0"/>
              <a:ea typeface="YaHei Consolas" charset="0"/>
            </a:endParaRPr>
          </a:p>
          <a:p>
            <a:pPr>
              <a:buFontTx/>
              <a:buNone/>
            </a:pPr>
            <a:r>
              <a:rPr lang="zh-CN" altLang="en-US" sz="1400">
                <a:latin typeface="YaHei Consolas" charset="0"/>
                <a:ea typeface="YaHei Consolas" charset="0"/>
              </a:rPr>
              <a:t>	</a:t>
            </a:r>
            <a:r>
              <a:rPr lang="en-US" altLang="zh-CN" sz="1400">
                <a:latin typeface="YaHei Consolas" charset="0"/>
                <a:ea typeface="YaHei Consolas" charset="0"/>
              </a:rPr>
              <a:t>&lt;head&gt;</a:t>
            </a:r>
          </a:p>
          <a:p>
            <a:pPr>
              <a:buFontTx/>
              <a:buNone/>
            </a:pPr>
            <a:endParaRPr lang="en-US" altLang="zh-CN" sz="1400">
              <a:latin typeface="YaHei Consolas" charset="0"/>
              <a:ea typeface="YaHei Consolas" charset="0"/>
            </a:endParaRPr>
          </a:p>
          <a:p>
            <a:pPr>
              <a:buFontTx/>
              <a:buNone/>
            </a:pPr>
            <a:r>
              <a:rPr lang="en-US" altLang="zh-CN" sz="1400">
                <a:latin typeface="YaHei Consolas" charset="0"/>
                <a:ea typeface="YaHei Consolas" charset="0"/>
              </a:rPr>
              <a:t>		&lt;script type=“text/javascript”&gt;</a:t>
            </a:r>
          </a:p>
          <a:p>
            <a:pPr>
              <a:buFontTx/>
              <a:buNone/>
            </a:pPr>
            <a:r>
              <a:rPr lang="en-US" altLang="zh-CN" sz="1400">
                <a:latin typeface="YaHei Consolas" charset="0"/>
                <a:ea typeface="YaHei Consolas" charset="0"/>
              </a:rPr>
              <a:t>			//javascript </a:t>
            </a:r>
            <a:r>
              <a:rPr lang="zh-CN" altLang="en-US" sz="1400">
                <a:latin typeface="YaHei Consolas" charset="0"/>
                <a:ea typeface="YaHei Consolas" charset="0"/>
              </a:rPr>
              <a:t>代码</a:t>
            </a:r>
          </a:p>
          <a:p>
            <a:pPr>
              <a:buFontTx/>
              <a:buNone/>
            </a:pPr>
            <a:r>
              <a:rPr lang="zh-CN" altLang="en-US" sz="1400">
                <a:latin typeface="YaHei Consolas" charset="0"/>
                <a:ea typeface="YaHei Consolas" charset="0"/>
              </a:rPr>
              <a:t>			</a:t>
            </a:r>
            <a:r>
              <a:rPr lang="en-US" altLang="zh-CN" sz="1400">
                <a:latin typeface="YaHei Consolas" charset="0"/>
                <a:ea typeface="YaHei Consolas" charset="0"/>
              </a:rPr>
              <a:t>alert(‘hello world’);</a:t>
            </a:r>
          </a:p>
          <a:p>
            <a:pPr>
              <a:buFontTx/>
              <a:buNone/>
            </a:pPr>
            <a:r>
              <a:rPr lang="en-US" altLang="zh-CN" sz="1400">
                <a:latin typeface="YaHei Consolas" charset="0"/>
                <a:ea typeface="YaHei Consolas" charset="0"/>
              </a:rPr>
              <a:t>		&lt;/script&gt;</a:t>
            </a:r>
          </a:p>
          <a:p>
            <a:pPr>
              <a:buFontTx/>
              <a:buNone/>
            </a:pPr>
            <a:endParaRPr lang="en-US" altLang="zh-CN" sz="1400">
              <a:latin typeface="YaHei Consolas" charset="0"/>
              <a:ea typeface="YaHei Consolas" charset="0"/>
            </a:endParaRPr>
          </a:p>
          <a:p>
            <a:pPr>
              <a:buFontTx/>
              <a:buNone/>
            </a:pPr>
            <a:r>
              <a:rPr lang="en-US" altLang="zh-CN" sz="1400">
                <a:latin typeface="YaHei Consolas" charset="0"/>
                <a:ea typeface="YaHei Consolas" charset="0"/>
              </a:rPr>
              <a:t>	&lt;/head&gt;</a:t>
            </a:r>
          </a:p>
          <a:p>
            <a:pPr>
              <a:buFontTx/>
              <a:buNone/>
            </a:pPr>
            <a:endParaRPr lang="en-US" altLang="zh-CN" sz="1400">
              <a:latin typeface="YaHei Consolas" charset="0"/>
              <a:ea typeface="YaHei Consolas" charset="0"/>
            </a:endParaRPr>
          </a:p>
          <a:p>
            <a:pPr>
              <a:buFontTx/>
              <a:buNone/>
            </a:pPr>
            <a:endParaRPr lang="zh-CN" altLang="en-US" sz="1400">
              <a:latin typeface="YaHei Consolas" charset="0"/>
              <a:ea typeface="YaHei 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4607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sz="quarter" idx="4294967295"/>
          </p:nvPr>
        </p:nvSpPr>
        <p:spPr>
          <a:xfrm>
            <a:off x="1992313" y="1052514"/>
            <a:ext cx="8229600" cy="4968875"/>
          </a:xfrm>
          <a:prstGeom prst="rect">
            <a:avLst/>
          </a:prstGeom>
        </p:spPr>
        <p:txBody>
          <a:bodyPr/>
          <a:lstStyle/>
          <a:p>
            <a:pPr>
              <a:buFontTx/>
              <a:buNone/>
            </a:pPr>
            <a:r>
              <a:rPr lang="zh-CN" altLang="en-US" sz="1400">
                <a:latin typeface="YaHei Consolas" charset="0"/>
                <a:ea typeface="YaHei Consolas" charset="0"/>
              </a:rPr>
              <a:t>方法二：将</a:t>
            </a:r>
            <a:r>
              <a:rPr lang="en-US" altLang="zh-CN" sz="1400">
                <a:latin typeface="YaHei Consolas" charset="0"/>
                <a:ea typeface="YaHei Consolas" charset="0"/>
              </a:rPr>
              <a:t>javascript</a:t>
            </a:r>
            <a:r>
              <a:rPr lang="zh-CN" altLang="en-US" sz="1400">
                <a:latin typeface="YaHei Consolas" charset="0"/>
                <a:ea typeface="YaHei Consolas" charset="0"/>
              </a:rPr>
              <a:t>代码存放在一个独立的文件。用</a:t>
            </a:r>
            <a:r>
              <a:rPr lang="en-US" altLang="zh-CN" sz="1400">
                <a:latin typeface="YaHei Consolas" charset="0"/>
                <a:ea typeface="YaHei Consolas" charset="0"/>
              </a:rPr>
              <a:t>.js</a:t>
            </a:r>
            <a:r>
              <a:rPr lang="zh-CN" altLang="en-US" sz="1400">
                <a:latin typeface="YaHei Consolas" charset="0"/>
                <a:ea typeface="YaHei Consolas" charset="0"/>
              </a:rPr>
              <a:t>作为文件的扩展名，再利用</a:t>
            </a:r>
          </a:p>
          <a:p>
            <a:pPr>
              <a:buFontTx/>
              <a:buNone/>
            </a:pPr>
            <a:r>
              <a:rPr lang="zh-CN" altLang="en-US" sz="1400">
                <a:latin typeface="YaHei Consolas" charset="0"/>
                <a:ea typeface="YaHei Consolas" charset="0"/>
              </a:rPr>
              <a:t>	    </a:t>
            </a:r>
            <a:r>
              <a:rPr lang="en-US" altLang="zh-CN" sz="1400">
                <a:latin typeface="YaHei Consolas" charset="0"/>
                <a:ea typeface="YaHei Consolas" charset="0"/>
              </a:rPr>
              <a:t>&lt;script&gt;</a:t>
            </a:r>
            <a:r>
              <a:rPr lang="zh-CN" altLang="en-US" sz="1400">
                <a:latin typeface="YaHei Consolas" charset="0"/>
                <a:ea typeface="YaHei Consolas" charset="0"/>
              </a:rPr>
              <a:t>标签的</a:t>
            </a:r>
            <a:r>
              <a:rPr lang="en-US" altLang="zh-CN" sz="1400">
                <a:latin typeface="YaHei Consolas" charset="0"/>
                <a:ea typeface="YaHei Consolas" charset="0"/>
              </a:rPr>
              <a:t>src</a:t>
            </a:r>
            <a:r>
              <a:rPr lang="zh-CN" altLang="en-US" sz="1400">
                <a:latin typeface="YaHei Consolas" charset="0"/>
                <a:ea typeface="YaHei Consolas" charset="0"/>
              </a:rPr>
              <a:t>属性指向该文件。</a:t>
            </a:r>
          </a:p>
          <a:p>
            <a:pPr>
              <a:buFontTx/>
              <a:buNone/>
            </a:pPr>
            <a:endParaRPr lang="zh-CN" altLang="en-US" sz="1400">
              <a:latin typeface="YaHei Consolas" charset="0"/>
              <a:ea typeface="YaHei Consolas" charset="0"/>
            </a:endParaRPr>
          </a:p>
          <a:p>
            <a:pPr>
              <a:buFontTx/>
              <a:buNone/>
            </a:pPr>
            <a:r>
              <a:rPr lang="zh-CN" altLang="en-US" sz="1400">
                <a:latin typeface="YaHei Consolas" charset="0"/>
                <a:ea typeface="YaHei Consolas" charset="0"/>
              </a:rPr>
              <a:t>例：</a:t>
            </a:r>
          </a:p>
          <a:p>
            <a:pPr>
              <a:buFontTx/>
              <a:buNone/>
            </a:pPr>
            <a:endParaRPr lang="zh-CN" altLang="en-US" sz="1400">
              <a:latin typeface="YaHei Consolas" charset="0"/>
              <a:ea typeface="YaHei Consolas" charset="0"/>
            </a:endParaRPr>
          </a:p>
          <a:p>
            <a:pPr>
              <a:buFontTx/>
              <a:buNone/>
            </a:pPr>
            <a:r>
              <a:rPr lang="en-US" altLang="zh-CN" sz="1400">
                <a:latin typeface="YaHei Consolas" charset="0"/>
                <a:ea typeface="YaHei Consolas" charset="0"/>
              </a:rPr>
              <a:t>test.js</a:t>
            </a:r>
          </a:p>
          <a:p>
            <a:pPr>
              <a:buFontTx/>
              <a:buNone/>
            </a:pPr>
            <a:endParaRPr lang="en-US" altLang="zh-CN" sz="1400">
              <a:latin typeface="YaHei Consolas" charset="0"/>
              <a:ea typeface="YaHei Consolas" charset="0"/>
            </a:endParaRPr>
          </a:p>
          <a:p>
            <a:pPr>
              <a:buFontTx/>
              <a:buNone/>
            </a:pPr>
            <a:r>
              <a:rPr lang="en-US" altLang="zh-CN" sz="1400">
                <a:latin typeface="YaHei Consolas" charset="0"/>
                <a:ea typeface="YaHei Consolas" charset="0"/>
              </a:rPr>
              <a:t>alert(‘hello wordld’);</a:t>
            </a:r>
          </a:p>
          <a:p>
            <a:pPr>
              <a:buFontTx/>
              <a:buNone/>
            </a:pPr>
            <a:r>
              <a:rPr lang="en-US" altLang="zh-CN" sz="1400">
                <a:latin typeface="YaHei Consolas" charset="0"/>
                <a:ea typeface="YaHei Consolas" charset="0"/>
              </a:rPr>
              <a:t>Alert(‘</a:t>
            </a:r>
            <a:r>
              <a:rPr lang="zh-CN" altLang="en-US" sz="1400">
                <a:latin typeface="YaHei Consolas" charset="0"/>
                <a:ea typeface="YaHei Consolas" charset="0"/>
              </a:rPr>
              <a:t>金团网欢迎您 ！</a:t>
            </a:r>
            <a:r>
              <a:rPr lang="en-US" altLang="zh-CN" sz="1400">
                <a:latin typeface="YaHei Consolas" charset="0"/>
                <a:ea typeface="YaHei Consolas" charset="0"/>
              </a:rPr>
              <a:t>http://www.ejintuan.com’);</a:t>
            </a:r>
          </a:p>
          <a:p>
            <a:pPr>
              <a:buFontTx/>
              <a:buNone/>
            </a:pPr>
            <a:endParaRPr lang="en-US" altLang="zh-CN" sz="1400">
              <a:latin typeface="YaHei Consolas" charset="0"/>
              <a:ea typeface="YaHei Consolas" charset="0"/>
            </a:endParaRPr>
          </a:p>
          <a:p>
            <a:pPr>
              <a:buFontTx/>
              <a:buNone/>
            </a:pPr>
            <a:r>
              <a:rPr lang="en-US" altLang="zh-CN" sz="1400">
                <a:latin typeface="YaHei Consolas" charset="0"/>
                <a:ea typeface="YaHei Consolas" charset="0"/>
              </a:rPr>
              <a:t>test.html</a:t>
            </a:r>
          </a:p>
          <a:p>
            <a:pPr>
              <a:buFontTx/>
              <a:buNone/>
            </a:pPr>
            <a:endParaRPr lang="en-US" altLang="zh-CN" sz="1400">
              <a:latin typeface="YaHei Consolas" charset="0"/>
              <a:ea typeface="YaHei Consolas" charset="0"/>
            </a:endParaRPr>
          </a:p>
          <a:p>
            <a:pPr>
              <a:buFontTx/>
              <a:buNone/>
            </a:pPr>
            <a:r>
              <a:rPr lang="en-US" altLang="zh-CN" sz="1400">
                <a:latin typeface="YaHei Consolas" charset="0"/>
                <a:ea typeface="YaHei Consolas" charset="0"/>
              </a:rPr>
              <a:t>&lt;head&gt;</a:t>
            </a:r>
          </a:p>
          <a:p>
            <a:pPr>
              <a:buFontTx/>
              <a:buNone/>
            </a:pPr>
            <a:r>
              <a:rPr lang="en-US" altLang="zh-CN" sz="1400">
                <a:latin typeface="YaHei Consolas" charset="0"/>
                <a:ea typeface="YaHei Consolas" charset="0"/>
              </a:rPr>
              <a:t>	&lt;script type=“text/javascript”src=“test.js”&gt;&lt;/script&gt;</a:t>
            </a:r>
          </a:p>
          <a:p>
            <a:pPr>
              <a:buFontTx/>
              <a:buNone/>
            </a:pPr>
            <a:r>
              <a:rPr lang="en-US" altLang="zh-CN" sz="1400">
                <a:latin typeface="YaHei Consolas" charset="0"/>
                <a:ea typeface="YaHei Consolas" charset="0"/>
              </a:rPr>
              <a:t>&lt;/head&gt;</a:t>
            </a:r>
          </a:p>
          <a:p>
            <a:pPr>
              <a:buFontTx/>
              <a:buNone/>
            </a:pPr>
            <a:endParaRPr lang="en-US" altLang="zh-CN" sz="1400">
              <a:latin typeface="YaHei Consolas" charset="0"/>
              <a:ea typeface="YaHei Consolas" charset="0"/>
            </a:endParaRPr>
          </a:p>
          <a:p>
            <a:pPr>
              <a:buFontTx/>
              <a:buNone/>
            </a:pPr>
            <a:endParaRPr lang="en-US" altLang="zh-CN" sz="1400">
              <a:latin typeface="YaHei Consolas" charset="0"/>
              <a:ea typeface="YaHei Consolas" charset="0"/>
            </a:endParaRPr>
          </a:p>
          <a:p>
            <a:pPr>
              <a:buFontTx/>
              <a:buNone/>
            </a:pPr>
            <a:endParaRPr lang="en-US" altLang="zh-CN" sz="1400">
              <a:latin typeface="YaHei Consolas" charset="0"/>
              <a:ea typeface="YaHei Consolas" charset="0"/>
            </a:endParaRPr>
          </a:p>
          <a:p>
            <a:pPr>
              <a:buFontTx/>
              <a:buNone/>
            </a:pPr>
            <a:endParaRPr lang="en-US" altLang="zh-CN" sz="1400">
              <a:latin typeface="YaHei Consolas" charset="0"/>
              <a:ea typeface="YaHei Consolas" charset="0"/>
            </a:endParaRPr>
          </a:p>
          <a:p>
            <a:pPr>
              <a:buFontTx/>
              <a:buNone/>
            </a:pPr>
            <a:endParaRPr lang="en-US" altLang="zh-CN" sz="1400">
              <a:latin typeface="YaHei Consolas" charset="0"/>
              <a:ea typeface="YaHei Consolas" charset="0"/>
            </a:endParaRPr>
          </a:p>
          <a:p>
            <a:pPr>
              <a:buFontTx/>
              <a:buNone/>
            </a:pPr>
            <a:endParaRPr lang="en-US" altLang="zh-CN" sz="1400">
              <a:latin typeface="YaHei Consolas" charset="0"/>
              <a:ea typeface="YaHei Consolas" charset="0"/>
            </a:endParaRPr>
          </a:p>
          <a:p>
            <a:pPr>
              <a:buFontTx/>
              <a:buNone/>
            </a:pPr>
            <a:endParaRPr lang="en-US" altLang="zh-CN" sz="1400">
              <a:latin typeface="YaHei Consolas" charset="0"/>
              <a:ea typeface="YaHei Consolas" charset="0"/>
            </a:endParaRPr>
          </a:p>
          <a:p>
            <a:pPr>
              <a:buFontTx/>
              <a:buNone/>
            </a:pPr>
            <a:endParaRPr lang="en-US" altLang="zh-CN" sz="1400">
              <a:latin typeface="YaHei Consolas" charset="0"/>
              <a:ea typeface="YaHei Consolas" charset="0"/>
            </a:endParaRPr>
          </a:p>
          <a:p>
            <a:pPr>
              <a:buFontTx/>
              <a:buNone/>
            </a:pPr>
            <a:endParaRPr lang="zh-CN" altLang="en-US" sz="1400">
              <a:latin typeface="YaHei Consolas" charset="0"/>
              <a:ea typeface="YaHei 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79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sz="quarter" idx="4294967295"/>
          </p:nvPr>
        </p:nvSpPr>
        <p:spPr>
          <a:xfrm>
            <a:off x="1981200" y="1125539"/>
            <a:ext cx="8229600" cy="4967287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609600" indent="-609600">
              <a:lnSpc>
                <a:spcPct val="70000"/>
              </a:lnSpc>
              <a:buNone/>
            </a:pPr>
            <a:r>
              <a:rPr lang="en-US" altLang="zh-CN" sz="2000" dirty="0">
                <a:latin typeface="YaHei Consolas" charset="0"/>
                <a:ea typeface="YaHei Consolas" charset="0"/>
              </a:rPr>
              <a:t>JavaScript </a:t>
            </a:r>
            <a:r>
              <a:rPr lang="zh-CN" altLang="en-US" sz="2000" dirty="0">
                <a:latin typeface="YaHei Consolas" charset="0"/>
                <a:ea typeface="YaHei Consolas" charset="0"/>
              </a:rPr>
              <a:t>语法</a:t>
            </a:r>
          </a:p>
          <a:p>
            <a:pPr marL="609600" indent="-609600">
              <a:lnSpc>
                <a:spcPct val="70000"/>
              </a:lnSpc>
              <a:buNone/>
            </a:pPr>
            <a:endParaRPr lang="zh-CN" altLang="en-US" sz="1300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70000"/>
              </a:lnSpc>
              <a:buNone/>
            </a:pPr>
            <a:r>
              <a:rPr lang="zh-CN" altLang="en-US" sz="1300" dirty="0">
                <a:latin typeface="YaHei Consolas" charset="0"/>
                <a:ea typeface="YaHei Consolas" charset="0"/>
              </a:rPr>
              <a:t>一、变量</a:t>
            </a:r>
          </a:p>
          <a:p>
            <a:pPr marL="609600" indent="-609600">
              <a:lnSpc>
                <a:spcPct val="70000"/>
              </a:lnSpc>
              <a:buNone/>
            </a:pPr>
            <a:endParaRPr lang="zh-CN" altLang="en-US" sz="1300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70000"/>
              </a:lnSpc>
              <a:buNone/>
            </a:pPr>
            <a:r>
              <a:rPr lang="en-US" altLang="zh-CN" sz="1300" dirty="0">
                <a:latin typeface="YaHei Consolas" charset="0"/>
                <a:ea typeface="YaHei Consolas" charset="0"/>
              </a:rPr>
              <a:t>1.</a:t>
            </a:r>
            <a:r>
              <a:rPr lang="zh-CN" altLang="en-US" sz="1300" dirty="0">
                <a:latin typeface="YaHei Consolas" charset="0"/>
                <a:ea typeface="YaHei Consolas" charset="0"/>
              </a:rPr>
              <a:t>变量由 </a:t>
            </a:r>
            <a:r>
              <a:rPr lang="en-US" altLang="zh-CN" sz="13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300" dirty="0">
                <a:latin typeface="YaHei Consolas" charset="0"/>
                <a:ea typeface="YaHei Consolas" charset="0"/>
              </a:rPr>
              <a:t> </a:t>
            </a:r>
            <a:r>
              <a:rPr lang="zh-CN" altLang="en-US" sz="1300" dirty="0">
                <a:latin typeface="YaHei Consolas" charset="0"/>
                <a:ea typeface="YaHei Consolas" charset="0"/>
              </a:rPr>
              <a:t>运算符加变量名定义。</a:t>
            </a:r>
          </a:p>
          <a:p>
            <a:pPr marL="609600" indent="-609600">
              <a:lnSpc>
                <a:spcPct val="70000"/>
              </a:lnSpc>
              <a:buNone/>
            </a:pPr>
            <a:endParaRPr lang="zh-CN" altLang="en-US" sz="1300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70000"/>
              </a:lnSpc>
              <a:buNone/>
            </a:pPr>
            <a:r>
              <a:rPr lang="zh-CN" altLang="en-US" sz="13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3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300" dirty="0">
                <a:latin typeface="YaHei Consolas" charset="0"/>
                <a:ea typeface="YaHei Consolas" charset="0"/>
              </a:rPr>
              <a:t> age = 25;</a:t>
            </a:r>
          </a:p>
          <a:p>
            <a:pPr marL="609600" indent="-609600">
              <a:lnSpc>
                <a:spcPct val="70000"/>
              </a:lnSpc>
              <a:buNone/>
            </a:pPr>
            <a:r>
              <a:rPr lang="en-US" altLang="zh-CN" sz="13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3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300" dirty="0">
                <a:latin typeface="YaHei Consolas" charset="0"/>
                <a:ea typeface="YaHei Consolas" charset="0"/>
              </a:rPr>
              <a:t> mood = ‘happy’;</a:t>
            </a:r>
          </a:p>
          <a:p>
            <a:pPr marL="609600" indent="-609600">
              <a:lnSpc>
                <a:spcPct val="70000"/>
              </a:lnSpc>
              <a:buNone/>
            </a:pPr>
            <a:endParaRPr lang="en-US" altLang="zh-CN" sz="1300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70000"/>
              </a:lnSpc>
              <a:buNone/>
            </a:pPr>
            <a:endParaRPr lang="en-US" altLang="zh-CN" sz="1300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70000"/>
              </a:lnSpc>
              <a:buNone/>
            </a:pPr>
            <a:r>
              <a:rPr lang="en-US" altLang="zh-CN" sz="1300" dirty="0">
                <a:latin typeface="YaHei Consolas" charset="0"/>
                <a:ea typeface="YaHei Consolas" charset="0"/>
              </a:rPr>
              <a:t>2.</a:t>
            </a:r>
            <a:r>
              <a:rPr lang="zh-CN" altLang="en-US" sz="1300" dirty="0">
                <a:latin typeface="YaHei Consolas" charset="0"/>
                <a:ea typeface="YaHei Consolas" charset="0"/>
              </a:rPr>
              <a:t>变量名命名规则：</a:t>
            </a:r>
          </a:p>
          <a:p>
            <a:pPr marL="609600" indent="-609600">
              <a:lnSpc>
                <a:spcPct val="70000"/>
              </a:lnSpc>
              <a:buNone/>
            </a:pPr>
            <a:endParaRPr lang="zh-CN" altLang="en-US" sz="1300" b="1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70000"/>
              </a:lnSpc>
              <a:buNone/>
            </a:pPr>
            <a:r>
              <a:rPr lang="zh-CN" altLang="en-US" sz="1300" dirty="0">
                <a:latin typeface="YaHei Consolas" charset="0"/>
                <a:ea typeface="YaHei Consolas" charset="0"/>
              </a:rPr>
              <a:t>	第一个字符必须是字母、下划线</a:t>
            </a:r>
            <a:r>
              <a:rPr lang="en-US" altLang="zh-CN" sz="1300" dirty="0">
                <a:latin typeface="YaHei Consolas" charset="0"/>
                <a:ea typeface="YaHei Consolas" charset="0"/>
              </a:rPr>
              <a:t>(_)</a:t>
            </a:r>
            <a:r>
              <a:rPr lang="zh-CN" altLang="en-US" sz="1300" dirty="0">
                <a:latin typeface="YaHei Consolas" charset="0"/>
                <a:ea typeface="YaHei Consolas" charset="0"/>
              </a:rPr>
              <a:t>、或美元符号 </a:t>
            </a:r>
            <a:r>
              <a:rPr lang="en-US" altLang="zh-CN" sz="1300" dirty="0">
                <a:latin typeface="YaHei Consolas" charset="0"/>
                <a:ea typeface="YaHei Consolas" charset="0"/>
              </a:rPr>
              <a:t>($);</a:t>
            </a:r>
          </a:p>
          <a:p>
            <a:pPr marL="609600" indent="-609600">
              <a:lnSpc>
                <a:spcPct val="70000"/>
              </a:lnSpc>
              <a:buNone/>
            </a:pPr>
            <a:endParaRPr lang="en-US" altLang="zh-CN" sz="1300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70000"/>
              </a:lnSpc>
              <a:buNone/>
            </a:pPr>
            <a:r>
              <a:rPr lang="en-US" altLang="zh-CN" sz="1300" dirty="0">
                <a:latin typeface="YaHei Consolas" charset="0"/>
                <a:ea typeface="YaHei Consolas" charset="0"/>
              </a:rPr>
              <a:t>	</a:t>
            </a:r>
            <a:r>
              <a:rPr lang="zh-CN" altLang="en-US" sz="1300" dirty="0">
                <a:latin typeface="YaHei Consolas" charset="0"/>
                <a:ea typeface="YaHei Consolas" charset="0"/>
              </a:rPr>
              <a:t>变量名中不能包含空格或标点符号（</a:t>
            </a:r>
            <a:r>
              <a:rPr lang="en-US" altLang="zh-CN" sz="1300" dirty="0">
                <a:latin typeface="YaHei Consolas" charset="0"/>
                <a:ea typeface="YaHei Consolas" charset="0"/>
              </a:rPr>
              <a:t>$ </a:t>
            </a:r>
            <a:r>
              <a:rPr lang="zh-CN" altLang="en-US" sz="1300" dirty="0">
                <a:latin typeface="YaHei Consolas" charset="0"/>
                <a:ea typeface="YaHei Consolas" charset="0"/>
              </a:rPr>
              <a:t>除外</a:t>
            </a:r>
            <a:r>
              <a:rPr lang="en-US" altLang="zh-CN" sz="1300" dirty="0">
                <a:latin typeface="YaHei Consolas" charset="0"/>
                <a:ea typeface="YaHei Consolas" charset="0"/>
              </a:rPr>
              <a:t>);</a:t>
            </a:r>
          </a:p>
          <a:p>
            <a:pPr marL="609600" indent="-609600">
              <a:lnSpc>
                <a:spcPct val="70000"/>
              </a:lnSpc>
              <a:buNone/>
            </a:pPr>
            <a:endParaRPr lang="en-US" altLang="zh-CN" sz="1300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70000"/>
              </a:lnSpc>
              <a:buNone/>
            </a:pPr>
            <a:r>
              <a:rPr lang="en-US" altLang="zh-CN" sz="1300" dirty="0">
                <a:latin typeface="YaHei Consolas" charset="0"/>
                <a:ea typeface="YaHei Consolas" charset="0"/>
              </a:rPr>
              <a:t>	</a:t>
            </a:r>
            <a:r>
              <a:rPr lang="zh-CN" altLang="en-US" sz="1300" dirty="0">
                <a:latin typeface="YaHei Consolas" charset="0"/>
                <a:ea typeface="YaHei Consolas" charset="0"/>
              </a:rPr>
              <a:t>变量名区分大小写</a:t>
            </a:r>
            <a:r>
              <a:rPr lang="en-US" altLang="zh-CN" sz="1300" dirty="0">
                <a:latin typeface="YaHei Consolas" charset="0"/>
                <a:ea typeface="YaHei Consolas" charset="0"/>
              </a:rPr>
              <a:t>;</a:t>
            </a:r>
          </a:p>
          <a:p>
            <a:pPr marL="609600" indent="-609600">
              <a:lnSpc>
                <a:spcPct val="70000"/>
              </a:lnSpc>
              <a:buNone/>
            </a:pPr>
            <a:endParaRPr lang="en-US" altLang="zh-CN" sz="1300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70000"/>
              </a:lnSpc>
              <a:buNone/>
            </a:pPr>
            <a:r>
              <a:rPr lang="en-US" altLang="zh-CN" sz="1300" dirty="0">
                <a:latin typeface="YaHei Consolas" charset="0"/>
                <a:ea typeface="YaHei Consolas" charset="0"/>
              </a:rPr>
              <a:t>	</a:t>
            </a:r>
            <a:r>
              <a:rPr lang="zh-CN" altLang="en-US" sz="1300" dirty="0">
                <a:latin typeface="YaHei Consolas" charset="0"/>
                <a:ea typeface="YaHei Consolas" charset="0"/>
              </a:rPr>
              <a:t>不能使用保留字</a:t>
            </a:r>
            <a:r>
              <a:rPr lang="en-US" altLang="zh-CN" sz="1300" dirty="0">
                <a:latin typeface="YaHei Consolas" charset="0"/>
                <a:ea typeface="YaHei Consolas" charset="0"/>
              </a:rPr>
              <a:t>;</a:t>
            </a:r>
          </a:p>
          <a:p>
            <a:pPr marL="609600" indent="-609600">
              <a:lnSpc>
                <a:spcPct val="70000"/>
              </a:lnSpc>
              <a:buNone/>
            </a:pPr>
            <a:endParaRPr lang="en-US" altLang="zh-CN" sz="1300" dirty="0">
              <a:latin typeface="YaHei Consolas" charset="0"/>
              <a:ea typeface="YaHei Consolas" charset="0"/>
            </a:endParaRPr>
          </a:p>
          <a:p>
            <a:pPr marL="609600" indent="-609600">
              <a:lnSpc>
                <a:spcPct val="70000"/>
              </a:lnSpc>
              <a:buNone/>
            </a:pPr>
            <a:r>
              <a:rPr lang="en-US" altLang="zh-CN" sz="1300" dirty="0">
                <a:latin typeface="YaHei Consolas" charset="0"/>
                <a:ea typeface="YaHei Consolas" charset="0"/>
              </a:rPr>
              <a:t>	</a:t>
            </a:r>
            <a:r>
              <a:rPr lang="zh-CN" altLang="en-US" sz="1300" dirty="0">
                <a:latin typeface="YaHei Consolas" charset="0"/>
                <a:ea typeface="YaHei Consolas" charset="0"/>
              </a:rPr>
              <a:t>为了让变量名有更好的可读性，可以在变量名中适当的插入下划线分隔，如：</a:t>
            </a:r>
          </a:p>
          <a:p>
            <a:pPr marL="609600" indent="-609600">
              <a:lnSpc>
                <a:spcPct val="70000"/>
              </a:lnSpc>
              <a:buNone/>
            </a:pPr>
            <a:r>
              <a:rPr lang="zh-CN" altLang="en-US" sz="13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3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300" dirty="0">
                <a:latin typeface="YaHei Consolas" charset="0"/>
                <a:ea typeface="YaHei Consolas" charset="0"/>
              </a:rPr>
              <a:t> </a:t>
            </a:r>
            <a:r>
              <a:rPr lang="en-US" altLang="zh-CN" sz="1300" dirty="0" err="1">
                <a:latin typeface="YaHei Consolas" charset="0"/>
                <a:ea typeface="YaHei Consolas" charset="0"/>
              </a:rPr>
              <a:t>my_mood</a:t>
            </a:r>
            <a:r>
              <a:rPr lang="en-US" altLang="zh-CN" sz="1300" dirty="0">
                <a:latin typeface="YaHei Consolas" charset="0"/>
                <a:ea typeface="YaHei Consolas" charset="0"/>
              </a:rPr>
              <a:t> = ‘happy’;</a:t>
            </a:r>
          </a:p>
        </p:txBody>
      </p:sp>
    </p:spTree>
    <p:extLst>
      <p:ext uri="{BB962C8B-B14F-4D97-AF65-F5344CB8AC3E}">
        <p14:creationId xmlns:p14="http://schemas.microsoft.com/office/powerpoint/2010/main" val="987308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sz="quarter" idx="4294967295"/>
          </p:nvPr>
        </p:nvSpPr>
        <p:spPr>
          <a:xfrm>
            <a:off x="1981200" y="1052514"/>
            <a:ext cx="8229600" cy="4968875"/>
          </a:xfrm>
          <a:prstGeom prst="rect">
            <a:avLst/>
          </a:prstGeom>
        </p:spPr>
        <p:txBody>
          <a:bodyPr/>
          <a:lstStyle/>
          <a:p>
            <a:pPr marL="609600" indent="-609600">
              <a:buNone/>
            </a:pPr>
            <a:r>
              <a:rPr lang="zh-CN" altLang="en-US" sz="1400" dirty="0">
                <a:latin typeface="YaHei Consolas" charset="0"/>
                <a:ea typeface="YaHei Consolas" charset="0"/>
              </a:rPr>
              <a:t>二、数据类型</a:t>
            </a:r>
          </a:p>
          <a:p>
            <a:pPr marL="609600" indent="-609600">
              <a:buNone/>
            </a:pPr>
            <a:endParaRPr lang="zh-CN" altLang="en-US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1.</a:t>
            </a:r>
            <a:r>
              <a:rPr lang="zh-CN" altLang="en-US" sz="1400" dirty="0">
                <a:latin typeface="YaHei Consolas" charset="0"/>
                <a:ea typeface="YaHei Consolas" charset="0"/>
              </a:rPr>
              <a:t>字符串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(String)</a:t>
            </a:r>
            <a:endParaRPr lang="zh-CN" altLang="en-US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zh-CN" altLang="en-US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r>
              <a:rPr lang="zh-CN" altLang="en-US" sz="1400" dirty="0">
                <a:latin typeface="YaHei Consolas" charset="0"/>
                <a:ea typeface="YaHei Consolas" charset="0"/>
              </a:rPr>
              <a:t>	字符串由零个或多个字符构成，字符包括字母，数字，标点符号和空格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;</a:t>
            </a: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</a:t>
            </a:r>
            <a:r>
              <a:rPr lang="zh-CN" altLang="en-US" sz="1400" dirty="0">
                <a:latin typeface="YaHei Consolas" charset="0"/>
                <a:ea typeface="YaHei Consolas" charset="0"/>
              </a:rPr>
              <a:t>字符串必须放在引号里（单引号或双引号）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;</a:t>
            </a: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mood = “happy”;</a:t>
            </a:r>
          </a:p>
          <a:p>
            <a:pPr marL="609600" indent="-609600"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mood = ‘happy’;</a:t>
            </a: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2.</a:t>
            </a:r>
            <a:r>
              <a:rPr lang="zh-CN" altLang="en-US" sz="1400" dirty="0">
                <a:latin typeface="YaHei Consolas" charset="0"/>
                <a:ea typeface="YaHei Consolas" charset="0"/>
              </a:rPr>
              <a:t>数值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(number)</a:t>
            </a:r>
            <a:endParaRPr lang="zh-CN" altLang="en-US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zh-CN" altLang="en-US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r>
              <a:rPr lang="zh-CN" altLang="en-US" sz="14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age = 25;</a:t>
            </a:r>
          </a:p>
          <a:p>
            <a:pPr marL="609600" indent="-609600">
              <a:buNone/>
            </a:pPr>
            <a:r>
              <a:rPr lang="en-US" altLang="zh-CN" sz="1400" dirty="0">
                <a:latin typeface="YaHei Consolas" charset="0"/>
                <a:ea typeface="YaHei Consolas" charset="0"/>
              </a:rPr>
              <a:t>	</a:t>
            </a:r>
            <a:r>
              <a:rPr lang="en-US" altLang="zh-CN" sz="1400" dirty="0" err="1">
                <a:latin typeface="YaHei Consolas" charset="0"/>
                <a:ea typeface="YaHei Consolas" charset="0"/>
              </a:rPr>
              <a:t>var</a:t>
            </a:r>
            <a:r>
              <a:rPr lang="en-US" altLang="zh-CN" sz="1400" dirty="0">
                <a:latin typeface="YaHei Consolas" charset="0"/>
                <a:ea typeface="YaHei Consolas" charset="0"/>
              </a:rPr>
              <a:t> price = 33.25;	</a:t>
            </a: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en-US" altLang="zh-CN" sz="1400" dirty="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zh-CN" altLang="en-US" sz="1400" dirty="0">
              <a:latin typeface="YaHei Consolas" charset="0"/>
              <a:ea typeface="YaHei 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982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sz="quarter" idx="4294967295"/>
          </p:nvPr>
        </p:nvSpPr>
        <p:spPr>
          <a:xfrm>
            <a:off x="1981200" y="1125539"/>
            <a:ext cx="8229600" cy="4967287"/>
          </a:xfrm>
          <a:prstGeom prst="rect">
            <a:avLst/>
          </a:prstGeom>
        </p:spPr>
        <p:txBody>
          <a:bodyPr/>
          <a:lstStyle/>
          <a:p>
            <a:pPr marL="609600" indent="-609600">
              <a:buNone/>
            </a:pPr>
            <a:r>
              <a:rPr lang="en-US" altLang="zh-CN" sz="1400">
                <a:latin typeface="YaHei Consolas" charset="0"/>
                <a:ea typeface="YaHei Consolas" charset="0"/>
              </a:rPr>
              <a:t>3.</a:t>
            </a:r>
            <a:r>
              <a:rPr lang="zh-CN" altLang="en-US" sz="1400">
                <a:latin typeface="YaHei Consolas" charset="0"/>
                <a:ea typeface="YaHei Consolas" charset="0"/>
              </a:rPr>
              <a:t>布尔类型 </a:t>
            </a:r>
            <a:r>
              <a:rPr lang="en-US" altLang="zh-CN" sz="1400">
                <a:latin typeface="YaHei Consolas" charset="0"/>
                <a:ea typeface="YaHei Consolas" charset="0"/>
              </a:rPr>
              <a:t>(boolean)</a:t>
            </a:r>
          </a:p>
          <a:p>
            <a:pPr marL="609600" indent="-609600">
              <a:buNone/>
            </a:pPr>
            <a:endParaRPr lang="en-US" altLang="zh-CN" sz="140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r>
              <a:rPr lang="en-US" altLang="zh-CN" sz="1400">
                <a:latin typeface="YaHei Consolas" charset="0"/>
                <a:ea typeface="YaHei Consolas" charset="0"/>
              </a:rPr>
              <a:t>	</a:t>
            </a:r>
            <a:r>
              <a:rPr lang="zh-CN" altLang="en-US" sz="1400">
                <a:latin typeface="YaHei Consolas" charset="0"/>
                <a:ea typeface="YaHei Consolas" charset="0"/>
              </a:rPr>
              <a:t>布尔型数据只能有两种种值 </a:t>
            </a:r>
            <a:r>
              <a:rPr lang="en-US" altLang="zh-CN" sz="1400">
                <a:latin typeface="YaHei Consolas" charset="0"/>
                <a:ea typeface="YaHei Consolas" charset="0"/>
              </a:rPr>
              <a:t>true </a:t>
            </a:r>
            <a:r>
              <a:rPr lang="zh-CN" altLang="en-US" sz="1400">
                <a:latin typeface="YaHei Consolas" charset="0"/>
                <a:ea typeface="YaHei Consolas" charset="0"/>
              </a:rPr>
              <a:t>和 </a:t>
            </a:r>
            <a:r>
              <a:rPr lang="en-US" altLang="zh-CN" sz="1400">
                <a:latin typeface="YaHei Consolas" charset="0"/>
                <a:ea typeface="YaHei Consolas" charset="0"/>
              </a:rPr>
              <a:t>false;</a:t>
            </a:r>
          </a:p>
          <a:p>
            <a:pPr marL="609600" indent="-609600">
              <a:buNone/>
            </a:pPr>
            <a:endParaRPr lang="en-US" altLang="zh-CN" sz="140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r>
              <a:rPr lang="en-US" altLang="zh-CN" sz="1400">
                <a:latin typeface="YaHei Consolas" charset="0"/>
                <a:ea typeface="YaHei Consolas" charset="0"/>
              </a:rPr>
              <a:t>	var married = true;</a:t>
            </a:r>
          </a:p>
          <a:p>
            <a:pPr marL="609600" indent="-609600">
              <a:buNone/>
            </a:pPr>
            <a:endParaRPr lang="en-US" altLang="zh-CN" sz="140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r>
              <a:rPr lang="en-US" altLang="zh-CN" sz="1400">
                <a:latin typeface="YaHei Consolas" charset="0"/>
                <a:ea typeface="YaHei Consolas" charset="0"/>
              </a:rPr>
              <a:t>	var married = false;</a:t>
            </a:r>
          </a:p>
          <a:p>
            <a:pPr marL="609600" indent="-609600">
              <a:buNone/>
            </a:pPr>
            <a:r>
              <a:rPr lang="en-US" altLang="zh-CN" sz="1400">
                <a:latin typeface="YaHei Consolas" charset="0"/>
                <a:ea typeface="YaHei Consolas" charset="0"/>
              </a:rPr>
              <a:t>	</a:t>
            </a:r>
          </a:p>
          <a:p>
            <a:pPr marL="609600" indent="-609600">
              <a:buNone/>
            </a:pPr>
            <a:r>
              <a:rPr lang="en-US" altLang="zh-CN" sz="1400">
                <a:latin typeface="YaHei Consolas" charset="0"/>
                <a:ea typeface="YaHei Consolas" charset="0"/>
              </a:rPr>
              <a:t>	</a:t>
            </a:r>
          </a:p>
          <a:p>
            <a:pPr marL="609600" indent="-609600">
              <a:buNone/>
            </a:pPr>
            <a:r>
              <a:rPr lang="en-US" altLang="zh-CN" sz="1400">
                <a:latin typeface="YaHei Consolas" charset="0"/>
                <a:ea typeface="YaHei Consolas" charset="0"/>
              </a:rPr>
              <a:t>	</a:t>
            </a:r>
            <a:r>
              <a:rPr lang="zh-CN" altLang="en-US" sz="1400">
                <a:latin typeface="YaHei Consolas" charset="0"/>
                <a:ea typeface="YaHei Consolas" charset="0"/>
              </a:rPr>
              <a:t>与字符串不同，不要把布尔值用引号括起来。布尔值 </a:t>
            </a:r>
            <a:r>
              <a:rPr lang="en-US" altLang="zh-CN" sz="1400">
                <a:latin typeface="YaHei Consolas" charset="0"/>
                <a:ea typeface="YaHei Consolas" charset="0"/>
              </a:rPr>
              <a:t>false </a:t>
            </a:r>
            <a:r>
              <a:rPr lang="zh-CN" altLang="en-US" sz="1400">
                <a:latin typeface="YaHei Consolas" charset="0"/>
                <a:ea typeface="YaHei Consolas" charset="0"/>
              </a:rPr>
              <a:t>与 字符串 “</a:t>
            </a:r>
            <a:r>
              <a:rPr lang="en-US" altLang="zh-CN" sz="1400">
                <a:latin typeface="YaHei Consolas" charset="0"/>
                <a:ea typeface="YaHei Consolas" charset="0"/>
              </a:rPr>
              <a:t>false”</a:t>
            </a:r>
            <a:r>
              <a:rPr lang="zh-CN" altLang="en-US" sz="1400">
                <a:latin typeface="YaHei Consolas" charset="0"/>
                <a:ea typeface="YaHei Consolas" charset="0"/>
              </a:rPr>
              <a:t>是两回事。</a:t>
            </a:r>
          </a:p>
          <a:p>
            <a:pPr marL="609600" indent="-609600">
              <a:buNone/>
            </a:pPr>
            <a:endParaRPr lang="zh-CN" altLang="en-US" sz="140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zh-CN" altLang="en-US" sz="140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zh-CN" altLang="en-US" sz="140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zh-CN" altLang="en-US" sz="1400">
              <a:latin typeface="YaHei Consolas" charset="0"/>
              <a:ea typeface="YaHei Consolas" charset="0"/>
            </a:endParaRPr>
          </a:p>
          <a:p>
            <a:pPr marL="609600" indent="-609600">
              <a:buNone/>
            </a:pPr>
            <a:endParaRPr lang="zh-CN" altLang="en-US" sz="1400">
              <a:latin typeface="YaHei Consolas" charset="0"/>
              <a:ea typeface="YaHei 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196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</TotalTime>
  <Words>1358</Words>
  <Application>Microsoft Macintosh PowerPoint</Application>
  <PresentationFormat>宽屏</PresentationFormat>
  <Paragraphs>324</Paragraphs>
  <Slides>38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52" baseType="lpstr">
      <vt:lpstr>Calibri Light</vt:lpstr>
      <vt:lpstr>Helvetica</vt:lpstr>
      <vt:lpstr>Mangal</vt:lpstr>
      <vt:lpstr>YaHei Consolas</vt:lpstr>
      <vt:lpstr>思源黑体 CN Bold</vt:lpstr>
      <vt:lpstr>思源黑体 CN Heavy</vt:lpstr>
      <vt:lpstr>思源黑体 CN Light</vt:lpstr>
      <vt:lpstr>宋体</vt:lpstr>
      <vt:lpstr>微软雅黑</vt:lpstr>
      <vt:lpstr>微软雅黑 Light</vt:lpstr>
      <vt:lpstr>Arial</vt:lpstr>
      <vt:lpstr>Calibri</vt:lpstr>
      <vt:lpstr>Wingdings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内容简介</vt:lpstr>
      <vt:lpstr>jQuery的优势 </vt:lpstr>
      <vt:lpstr>jQuery的使用</vt:lpstr>
      <vt:lpstr>PowerPoint 演示文稿</vt:lpstr>
      <vt:lpstr>jQuery 对象</vt:lpstr>
      <vt:lpstr>jQuery 对象转成 DOM 对象</vt:lpstr>
      <vt:lpstr>DOM 对象转成 jQuery 对象</vt:lpstr>
      <vt:lpstr>jQuery对象与dom对象的转换举例</vt:lpstr>
      <vt:lpstr>PowerPoint 演示文稿</vt:lpstr>
      <vt:lpstr>PowerPoint 演示文稿</vt:lpstr>
      <vt:lpstr>基本选择器示例(id选择器，class选择器，标记选择器)</vt:lpstr>
      <vt:lpstr>基本过滤选择器示例（属性选择器，位置选择器，后代选择器，子代选择器）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粒子</dc:title>
  <dc:creator>第一PPT</dc:creator>
  <cp:keywords>www.1ppt.com</cp:keywords>
  <dc:description>www.1ppt.com</dc:description>
  <cp:lastModifiedBy>Microsoft Office 用户</cp:lastModifiedBy>
  <cp:revision>67</cp:revision>
  <dcterms:created xsi:type="dcterms:W3CDTF">2018-09-17T11:33:34Z</dcterms:created>
  <dcterms:modified xsi:type="dcterms:W3CDTF">2019-04-28T11:19:19Z</dcterms:modified>
</cp:coreProperties>
</file>

<file path=docProps/thumbnail.jpeg>
</file>